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4630400" cy="8229600"/>
  <p:notesSz cx="8229600" cy="14630400"/>
  <p:embeddedFontLst>
    <p:embeddedFont>
      <p:font typeface="Noto Sans TC" panose="020B0604020202020204" charset="-128"/>
      <p:regular r:id="rId21"/>
    </p:embeddedFont>
    <p:embeddedFont>
      <p:font typeface="Algerian" panose="04020705040A02060702" pitchFamily="82" charset="0"/>
      <p:regular r:id="rId22"/>
    </p:embeddedFont>
    <p:embeddedFont>
      <p:font typeface="Lato Black" panose="020F0502020204030203" pitchFamily="34" charset="0"/>
      <p:bold r:id="rId23"/>
    </p:embeddedFont>
    <p:embeddedFont>
      <p:font typeface="Sora Light" pitchFamily="2" charset="0"/>
      <p:regular r:id="rId24"/>
    </p:embeddedFont>
    <p:embeddedFont>
      <p:font typeface="Sora Medium" panose="020B0604020202020204" charset="0"/>
      <p:regular r:id="rId2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03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3969" autoAdjust="0"/>
  </p:normalViewPr>
  <p:slideViewPr>
    <p:cSldViewPr snapToGrid="0" snapToObjects="1">
      <p:cViewPr>
        <p:scale>
          <a:sx n="50" d="100"/>
          <a:sy n="50" d="100"/>
        </p:scale>
        <p:origin x="1092" y="2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dmin\Downloads\AstroSaga_Analysis_Parakh\AstroSaga_Analysis_Parakh\AstroSage_analysis_Parakh.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dmin\Downloads\AstroSaga_Analysis_Parakh\AstroSaga_Analysis_Parakh\AstroSage_analysis_Parakh.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dmin\Downloads\AstroSaga_Analysis_Parakh\AstroSaga_Analysis_Parakh\AstroSage_analysis_Parakh.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dmin\Downloads\AstroSaga_Analysis_Parakh\AstroSaga_Analysis_Parakh\AstroSage_analysis_Parakh.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dmin\Downloads\AstroSaga_Analysis_Parakh\AstroSaga_Analysis_Parakh\AstroSage_analysis_Parakh.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dmin\Downloads\AstroSaga_Analysis_Parakh\AstroSaga_Analysis_Parakh\AstroSage_analysis_Parakh.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admin\Downloads\AstroSaga_Analysis_Parakh\AstroSaga_Analysis_Parakh\AstroSage_analysis_Parakh.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admin\Downloads\AstroSaga_Analysis_Parakh\AstroSaga_Analysis_Parakh\AstroSage_analysis_Parakh.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admin\Downloads\AstroSaga_Analysis_Parakh\AstroSaga_Analysis_Parakh\AstroSage_analysis_Parakh.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[AstroSage_analysis_Parakh.xlsx]Dashboard Data!PivotTable22</c:name>
    <c:fmtId val="40"/>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dirty="0">
                <a:solidFill>
                  <a:schemeClr val="accent1"/>
                </a:solidFill>
              </a:rPr>
              <a:t>Call</a:t>
            </a:r>
            <a:r>
              <a:rPr lang="en-US" baseline="0" dirty="0">
                <a:solidFill>
                  <a:schemeClr val="accent1"/>
                </a:solidFill>
              </a:rPr>
              <a:t> Status</a:t>
            </a:r>
            <a:endParaRPr lang="en-US" dirty="0">
              <a:solidFill>
                <a:schemeClr val="accent1"/>
              </a:solidFill>
            </a:endParaRP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solidFill>
            <a:schemeClr val="accent1"/>
          </a:solidFill>
          <a:ln>
            <a:noFill/>
          </a:ln>
          <a:effectLst>
            <a:outerShdw blurRad="254000" sx="102000" sy="102000" algn="ctr" rotWithShape="0">
              <a:prstClr val="black">
                <a:alpha val="20000"/>
              </a:prstClr>
            </a:outerShdw>
          </a:effectLst>
        </c:spPr>
        <c:marker>
          <c:symbol val="circle"/>
          <c:size val="6"/>
        </c:marker>
        <c:dLbl>
          <c:idx val="0"/>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outerShdw blurRad="254000" sx="102000" sy="102000" algn="ctr" rotWithShape="0">
              <a:prstClr val="black">
                <a:alpha val="20000"/>
              </a:prstClr>
            </a:outerShdw>
          </a:effectLst>
        </c:spPr>
        <c:dLbl>
          <c:idx val="0"/>
          <c:layout>
            <c:manualLayout>
              <c:x val="0.13865658372193918"/>
              <c:y val="-0.16854782023019388"/>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a:outerShdw blurRad="254000" sx="102000" sy="102000" algn="ctr" rotWithShape="0">
              <a:prstClr val="black">
                <a:alpha val="20000"/>
              </a:prstClr>
            </a:outerShdw>
          </a:effectLst>
        </c:spPr>
        <c:dLbl>
          <c:idx val="0"/>
          <c:layout>
            <c:manualLayout>
              <c:x val="-6.9759442621485229E-2"/>
              <c:y val="-0.18660651525485747"/>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275814403137224"/>
                  <c:h val="9.2761496776688837E-2"/>
                </c:manualLayout>
              </c15:layout>
            </c:ext>
          </c:extLst>
        </c:dLbl>
      </c:pivotFmt>
      <c:pivotFmt>
        <c:idx val="3"/>
        <c:spPr>
          <a:solidFill>
            <a:schemeClr val="accent2"/>
          </a:solidFill>
          <a:ln>
            <a:noFill/>
          </a:ln>
          <a:effectLst>
            <a:outerShdw blurRad="254000" sx="102000" sy="102000" algn="ctr" rotWithShape="0">
              <a:prstClr val="black">
                <a:alpha val="20000"/>
              </a:prstClr>
            </a:outerShdw>
          </a:effectLst>
        </c:spPr>
        <c:dLbl>
          <c:idx val="0"/>
          <c:layout>
            <c:manualLayout>
              <c:x val="0.14192438326440099"/>
              <c:y val="0.12942064767675598"/>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24543277371726344"/>
                  <c:h val="8.6741931768467617E-2"/>
                </c:manualLayout>
              </c15:layout>
            </c:ext>
          </c:extLst>
        </c:dLbl>
      </c:pivotFmt>
      <c:pivotFmt>
        <c:idx val="4"/>
        <c:spPr>
          <a:solidFill>
            <a:schemeClr val="accent4"/>
          </a:solidFill>
          <a:ln>
            <a:noFill/>
          </a:ln>
          <a:effectLst>
            <a:outerShdw blurRad="254000" sx="102000" sy="102000" algn="ctr" rotWithShape="0">
              <a:prstClr val="black">
                <a:alpha val="20000"/>
              </a:prstClr>
            </a:outerShdw>
          </a:effectLst>
        </c:spPr>
        <c:dLbl>
          <c:idx val="0"/>
          <c:layout>
            <c:manualLayout>
              <c:x val="-0.20147054056272379"/>
              <c:y val="1.5048912520552913E-2"/>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2731675404406414"/>
                  <c:h val="0.11082019180135246"/>
                </c:manualLayout>
              </c15:layout>
            </c:ext>
          </c:extLst>
        </c:dLbl>
      </c:pivotFmt>
      <c:pivotFmt>
        <c:idx val="5"/>
        <c:spPr>
          <a:solidFill>
            <a:schemeClr val="accent3"/>
          </a:solidFill>
          <a:ln>
            <a:noFill/>
          </a:ln>
          <a:effectLst>
            <a:outerShdw blurRad="254000" sx="102000" sy="102000" algn="ctr" rotWithShape="0">
              <a:prstClr val="black">
                <a:alpha val="20000"/>
              </a:prstClr>
            </a:outerShdw>
          </a:effectLst>
        </c:spPr>
        <c:dLbl>
          <c:idx val="0"/>
          <c:layout>
            <c:manualLayout>
              <c:x val="-0.18395120568393367"/>
              <c:y val="0.18660651525485725"/>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outerShdw blurRad="254000" sx="102000" sy="102000" algn="ctr" rotWithShape="0">
              <a:prstClr val="black">
                <a:alpha val="20000"/>
              </a:prstClr>
            </a:outerShdw>
          </a:effectLst>
        </c:spPr>
        <c:dLbl>
          <c:idx val="0"/>
          <c:layout>
            <c:manualLayout>
              <c:x val="0.13865658372193918"/>
              <c:y val="-0.16854782023019388"/>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outerShdw blurRad="254000" sx="102000" sy="102000" algn="ctr" rotWithShape="0">
              <a:prstClr val="black">
                <a:alpha val="20000"/>
              </a:prstClr>
            </a:outerShdw>
          </a:effectLst>
        </c:spPr>
        <c:dLbl>
          <c:idx val="0"/>
          <c:layout>
            <c:manualLayout>
              <c:x val="0.14192438326440099"/>
              <c:y val="0.12942064767675598"/>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24543277371726344"/>
                  <c:h val="8.6741931768467617E-2"/>
                </c:manualLayout>
              </c15:layout>
            </c:ext>
          </c:extLst>
        </c:dLbl>
      </c:pivotFmt>
      <c:pivotFmt>
        <c:idx val="9"/>
        <c:spPr>
          <a:solidFill>
            <a:schemeClr val="accent1"/>
          </a:solidFill>
          <a:ln>
            <a:noFill/>
          </a:ln>
          <a:effectLst>
            <a:outerShdw blurRad="254000" sx="102000" sy="102000" algn="ctr" rotWithShape="0">
              <a:prstClr val="black">
                <a:alpha val="20000"/>
              </a:prstClr>
            </a:outerShdw>
          </a:effectLst>
        </c:spPr>
        <c:dLbl>
          <c:idx val="0"/>
          <c:layout>
            <c:manualLayout>
              <c:x val="-0.18395120568393367"/>
              <c:y val="0.18660651525485725"/>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outerShdw blurRad="254000" sx="102000" sy="102000" algn="ctr" rotWithShape="0">
              <a:prstClr val="black">
                <a:alpha val="20000"/>
              </a:prstClr>
            </a:outerShdw>
          </a:effectLst>
        </c:spPr>
        <c:dLbl>
          <c:idx val="0"/>
          <c:layout>
            <c:manualLayout>
              <c:x val="-0.20147054056272379"/>
              <c:y val="1.5048912520552913E-2"/>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2731675404406414"/>
                  <c:h val="0.11082019180135246"/>
                </c:manualLayout>
              </c15:layout>
            </c:ext>
          </c:extLst>
        </c:dLbl>
      </c:pivotFmt>
      <c:pivotFmt>
        <c:idx val="11"/>
        <c:spPr>
          <a:solidFill>
            <a:schemeClr val="accent1"/>
          </a:solidFill>
          <a:ln>
            <a:noFill/>
          </a:ln>
          <a:effectLst>
            <a:outerShdw blurRad="254000" sx="102000" sy="102000" algn="ctr" rotWithShape="0">
              <a:prstClr val="black">
                <a:alpha val="20000"/>
              </a:prstClr>
            </a:outerShdw>
          </a:effectLst>
        </c:spPr>
        <c:dLbl>
          <c:idx val="0"/>
          <c:layout>
            <c:manualLayout>
              <c:x val="-6.9759442621485229E-2"/>
              <c:y val="-0.18660651525485747"/>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275814403137224"/>
                  <c:h val="9.2761496776688837E-2"/>
                </c:manualLayout>
              </c15:layout>
            </c:ext>
          </c:extLst>
        </c:dLbl>
      </c:pivotFmt>
      <c:pivotFmt>
        <c:idx val="12"/>
        <c:spPr>
          <a:solidFill>
            <a:schemeClr val="accent1"/>
          </a:solidFill>
          <a:ln>
            <a:noFill/>
          </a:ln>
          <a:effectLst>
            <a:outerShdw blurRad="254000" sx="102000" sy="102000" algn="ctr" rotWithShape="0">
              <a:prstClr val="black">
                <a:alpha val="20000"/>
              </a:prstClr>
            </a:outerShdw>
          </a:effectLst>
        </c:spPr>
        <c:marker>
          <c:symbol val="none"/>
        </c:marker>
        <c:dLbl>
          <c:idx val="0"/>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3"/>
        <c:spPr>
          <a:solidFill>
            <a:schemeClr val="accent1"/>
          </a:solidFill>
          <a:ln>
            <a:noFill/>
          </a:ln>
          <a:effectLst>
            <a:outerShdw blurRad="254000" sx="102000" sy="102000" algn="ctr" rotWithShape="0">
              <a:prstClr val="black">
                <a:alpha val="20000"/>
              </a:prstClr>
            </a:outerShdw>
          </a:effectLst>
        </c:spPr>
        <c:dLbl>
          <c:idx val="0"/>
          <c:layout>
            <c:manualLayout>
              <c:x val="0.13865658372193918"/>
              <c:y val="-0.16854782023019388"/>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4"/>
        <c:spPr>
          <a:solidFill>
            <a:schemeClr val="accent1"/>
          </a:solidFill>
          <a:ln>
            <a:noFill/>
          </a:ln>
          <a:effectLst>
            <a:outerShdw blurRad="254000" sx="102000" sy="102000" algn="ctr" rotWithShape="0">
              <a:prstClr val="black">
                <a:alpha val="20000"/>
              </a:prstClr>
            </a:outerShdw>
          </a:effectLst>
        </c:spPr>
        <c:dLbl>
          <c:idx val="0"/>
          <c:layout>
            <c:manualLayout>
              <c:x val="0.21876307114210464"/>
              <c:y val="4.2672230985918757E-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543277371726344"/>
                  <c:h val="8.6741931768467617E-2"/>
                </c:manualLayout>
              </c15:layout>
            </c:ext>
          </c:extLst>
        </c:dLbl>
      </c:pivotFmt>
      <c:pivotFmt>
        <c:idx val="15"/>
        <c:spPr>
          <a:solidFill>
            <a:schemeClr val="accent1"/>
          </a:solidFill>
          <a:ln>
            <a:noFill/>
          </a:ln>
          <a:effectLst>
            <a:outerShdw blurRad="254000" sx="102000" sy="102000" algn="ctr" rotWithShape="0">
              <a:prstClr val="black">
                <a:alpha val="20000"/>
              </a:prstClr>
            </a:outerShdw>
          </a:effectLst>
        </c:spPr>
        <c:dLbl>
          <c:idx val="0"/>
          <c:layout>
            <c:manualLayout>
              <c:x val="-0.19419648349219371"/>
              <c:y val="7.083858542332179E-2"/>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6"/>
        <c:spPr>
          <a:solidFill>
            <a:schemeClr val="accent1"/>
          </a:solidFill>
          <a:ln>
            <a:noFill/>
          </a:ln>
          <a:effectLst>
            <a:outerShdw blurRad="254000" sx="102000" sy="102000" algn="ctr" rotWithShape="0">
              <a:prstClr val="black">
                <a:alpha val="20000"/>
              </a:prstClr>
            </a:outerShdw>
          </a:effectLst>
        </c:spPr>
        <c:dLbl>
          <c:idx val="0"/>
          <c:layout>
            <c:manualLayout>
              <c:x val="-0.20147054056272379"/>
              <c:y val="1.5048912520552913E-2"/>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731675404406414"/>
                  <c:h val="0.11082019180135246"/>
                </c:manualLayout>
              </c15:layout>
            </c:ext>
          </c:extLst>
        </c:dLbl>
      </c:pivotFmt>
      <c:pivotFmt>
        <c:idx val="17"/>
        <c:spPr>
          <a:solidFill>
            <a:schemeClr val="accent1"/>
          </a:solidFill>
          <a:ln>
            <a:noFill/>
          </a:ln>
          <a:effectLst>
            <a:outerShdw blurRad="254000" sx="102000" sy="102000" algn="ctr" rotWithShape="0">
              <a:prstClr val="black">
                <a:alpha val="20000"/>
              </a:prstClr>
            </a:outerShdw>
          </a:effectLst>
        </c:spPr>
        <c:dLbl>
          <c:idx val="0"/>
          <c:layout>
            <c:manualLayout>
              <c:x val="-6.9759442621485229E-2"/>
              <c:y val="-0.18660651525485747"/>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75814403137224"/>
                  <c:h val="9.2761496776688837E-2"/>
                </c:manualLayout>
              </c15:layout>
            </c:ext>
          </c:extLst>
        </c:dLbl>
      </c:pivotFmt>
      <c:pivotFmt>
        <c:idx val="18"/>
        <c:spPr>
          <a:solidFill>
            <a:schemeClr val="accent1"/>
          </a:solidFill>
          <a:ln>
            <a:noFill/>
          </a:ln>
          <a:effectLst>
            <a:outerShdw blurRad="254000" sx="102000" sy="102000" algn="ctr" rotWithShape="0">
              <a:prstClr val="black">
                <a:alpha val="20000"/>
              </a:prstClr>
            </a:outerShdw>
          </a:effectLst>
        </c:spPr>
        <c:marker>
          <c:symbol val="none"/>
        </c:marker>
        <c:dLbl>
          <c:idx val="0"/>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9"/>
        <c:spPr>
          <a:solidFill>
            <a:schemeClr val="accent1"/>
          </a:solidFill>
          <a:ln>
            <a:noFill/>
          </a:ln>
          <a:effectLst>
            <a:outerShdw blurRad="254000" sx="102000" sy="102000" algn="ctr" rotWithShape="0">
              <a:prstClr val="black">
                <a:alpha val="20000"/>
              </a:prstClr>
            </a:outerShdw>
          </a:effectLst>
        </c:spPr>
        <c:dLbl>
          <c:idx val="0"/>
          <c:layout>
            <c:manualLayout>
              <c:x val="0.13865658372193918"/>
              <c:y val="-0.16854782023019388"/>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0"/>
        <c:spPr>
          <a:solidFill>
            <a:schemeClr val="accent1"/>
          </a:solidFill>
          <a:ln>
            <a:noFill/>
          </a:ln>
          <a:effectLst>
            <a:outerShdw blurRad="254000" sx="102000" sy="102000" algn="ctr" rotWithShape="0">
              <a:prstClr val="black">
                <a:alpha val="20000"/>
              </a:prstClr>
            </a:outerShdw>
          </a:effectLst>
        </c:spPr>
        <c:dLbl>
          <c:idx val="0"/>
          <c:layout>
            <c:manualLayout>
              <c:x val="0.21876307114210464"/>
              <c:y val="4.2672230985918757E-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543277371726344"/>
                  <c:h val="8.6741931768467617E-2"/>
                </c:manualLayout>
              </c15:layout>
            </c:ext>
          </c:extLst>
        </c:dLbl>
      </c:pivotFmt>
      <c:pivotFmt>
        <c:idx val="21"/>
        <c:spPr>
          <a:solidFill>
            <a:schemeClr val="accent1"/>
          </a:solidFill>
          <a:ln>
            <a:noFill/>
          </a:ln>
          <a:effectLst>
            <a:outerShdw blurRad="254000" sx="102000" sy="102000" algn="ctr" rotWithShape="0">
              <a:prstClr val="black">
                <a:alpha val="20000"/>
              </a:prstClr>
            </a:outerShdw>
          </a:effectLst>
        </c:spPr>
        <c:dLbl>
          <c:idx val="0"/>
          <c:layout>
            <c:manualLayout>
              <c:x val="-0.19419648349219371"/>
              <c:y val="7.083858542332179E-2"/>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2"/>
        <c:spPr>
          <a:solidFill>
            <a:schemeClr val="accent1"/>
          </a:solidFill>
          <a:ln>
            <a:noFill/>
          </a:ln>
          <a:effectLst>
            <a:outerShdw blurRad="254000" sx="102000" sy="102000" algn="ctr" rotWithShape="0">
              <a:prstClr val="black">
                <a:alpha val="20000"/>
              </a:prstClr>
            </a:outerShdw>
          </a:effectLst>
        </c:spPr>
        <c:dLbl>
          <c:idx val="0"/>
          <c:layout>
            <c:manualLayout>
              <c:x val="-0.20147054056272379"/>
              <c:y val="1.5048912520552913E-2"/>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731675404406414"/>
                  <c:h val="0.11082019180135246"/>
                </c:manualLayout>
              </c15:layout>
            </c:ext>
          </c:extLst>
        </c:dLbl>
      </c:pivotFmt>
      <c:pivotFmt>
        <c:idx val="23"/>
        <c:spPr>
          <a:solidFill>
            <a:schemeClr val="accent1"/>
          </a:solidFill>
          <a:ln>
            <a:noFill/>
          </a:ln>
          <a:effectLst>
            <a:outerShdw blurRad="254000" sx="102000" sy="102000" algn="ctr" rotWithShape="0">
              <a:prstClr val="black">
                <a:alpha val="20000"/>
              </a:prstClr>
            </a:outerShdw>
          </a:effectLst>
        </c:spPr>
        <c:dLbl>
          <c:idx val="0"/>
          <c:layout>
            <c:manualLayout>
              <c:x val="-6.9759442621485229E-2"/>
              <c:y val="-0.18660651525485747"/>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75814403137224"/>
                  <c:h val="9.2761496776688837E-2"/>
                </c:manualLayout>
              </c15:layout>
            </c:ext>
          </c:extLst>
        </c:dLbl>
      </c:pivotFmt>
      <c:pivotFmt>
        <c:idx val="24"/>
        <c:spPr>
          <a:solidFill>
            <a:schemeClr val="accent1"/>
          </a:solidFill>
          <a:ln>
            <a:noFill/>
          </a:ln>
          <a:effectLst>
            <a:outerShdw blurRad="254000" sx="102000" sy="102000" algn="ctr" rotWithShape="0">
              <a:prstClr val="black">
                <a:alpha val="20000"/>
              </a:prstClr>
            </a:outerShdw>
          </a:effectLst>
        </c:spPr>
        <c:marker>
          <c:symbol val="none"/>
        </c:marker>
        <c:dLbl>
          <c:idx val="0"/>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5"/>
        <c:spPr>
          <a:solidFill>
            <a:schemeClr val="accent1"/>
          </a:solidFill>
          <a:ln>
            <a:noFill/>
          </a:ln>
          <a:effectLst>
            <a:outerShdw blurRad="254000" sx="102000" sy="102000" algn="ctr" rotWithShape="0">
              <a:prstClr val="black">
                <a:alpha val="20000"/>
              </a:prstClr>
            </a:outerShdw>
          </a:effectLst>
        </c:spPr>
        <c:dLbl>
          <c:idx val="0"/>
          <c:layout>
            <c:manualLayout>
              <c:x val="0.13865658372193918"/>
              <c:y val="-0.16854782023019388"/>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6"/>
        <c:spPr>
          <a:solidFill>
            <a:schemeClr val="accent1"/>
          </a:solidFill>
          <a:ln>
            <a:noFill/>
          </a:ln>
          <a:effectLst>
            <a:outerShdw blurRad="254000" sx="102000" sy="102000" algn="ctr" rotWithShape="0">
              <a:prstClr val="black">
                <a:alpha val="20000"/>
              </a:prstClr>
            </a:outerShdw>
          </a:effectLst>
        </c:spPr>
        <c:dLbl>
          <c:idx val="0"/>
          <c:layout>
            <c:manualLayout>
              <c:x val="0.21876307114210464"/>
              <c:y val="4.2672230985918757E-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543277371726344"/>
                  <c:h val="8.6741931768467617E-2"/>
                </c:manualLayout>
              </c15:layout>
            </c:ext>
          </c:extLst>
        </c:dLbl>
      </c:pivotFmt>
      <c:pivotFmt>
        <c:idx val="27"/>
        <c:spPr>
          <a:solidFill>
            <a:schemeClr val="accent1"/>
          </a:solidFill>
          <a:ln>
            <a:noFill/>
          </a:ln>
          <a:effectLst>
            <a:outerShdw blurRad="254000" sx="102000" sy="102000" algn="ctr" rotWithShape="0">
              <a:prstClr val="black">
                <a:alpha val="20000"/>
              </a:prstClr>
            </a:outerShdw>
          </a:effectLst>
        </c:spPr>
        <c:dLbl>
          <c:idx val="0"/>
          <c:layout>
            <c:manualLayout>
              <c:x val="-0.19419648349219371"/>
              <c:y val="7.083858542332179E-2"/>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8"/>
        <c:spPr>
          <a:solidFill>
            <a:schemeClr val="accent1"/>
          </a:solidFill>
          <a:ln>
            <a:noFill/>
          </a:ln>
          <a:effectLst>
            <a:outerShdw blurRad="254000" sx="102000" sy="102000" algn="ctr" rotWithShape="0">
              <a:prstClr val="black">
                <a:alpha val="20000"/>
              </a:prstClr>
            </a:outerShdw>
          </a:effectLst>
        </c:spPr>
        <c:dLbl>
          <c:idx val="0"/>
          <c:layout>
            <c:manualLayout>
              <c:x val="-0.20147054056272379"/>
              <c:y val="1.5048912520552913E-2"/>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731675404406414"/>
                  <c:h val="0.11082019180135246"/>
                </c:manualLayout>
              </c15:layout>
            </c:ext>
          </c:extLst>
        </c:dLbl>
      </c:pivotFmt>
      <c:pivotFmt>
        <c:idx val="29"/>
        <c:spPr>
          <a:solidFill>
            <a:schemeClr val="accent1"/>
          </a:solidFill>
          <a:ln>
            <a:noFill/>
          </a:ln>
          <a:effectLst>
            <a:outerShdw blurRad="254000" sx="102000" sy="102000" algn="ctr" rotWithShape="0">
              <a:prstClr val="black">
                <a:alpha val="20000"/>
              </a:prstClr>
            </a:outerShdw>
          </a:effectLst>
        </c:spPr>
        <c:dLbl>
          <c:idx val="0"/>
          <c:layout>
            <c:manualLayout>
              <c:x val="-6.9759442621485229E-2"/>
              <c:y val="-0.18660651525485747"/>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1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75814403137224"/>
                  <c:h val="9.2761496776688837E-2"/>
                </c:manualLayout>
              </c15:layout>
            </c:ext>
          </c:extLst>
        </c:dLbl>
      </c:pivotFmt>
    </c:pivotFmts>
    <c:plotArea>
      <c:layout>
        <c:manualLayout>
          <c:layoutTarget val="inner"/>
          <c:xMode val="edge"/>
          <c:yMode val="edge"/>
          <c:x val="0.29645364483599024"/>
          <c:y val="0.20516700118367553"/>
          <c:w val="0.4215820907258106"/>
          <c:h val="0.5794205765795315"/>
        </c:manualLayout>
      </c:layout>
      <c:doughnutChart>
        <c:varyColors val="1"/>
        <c:ser>
          <c:idx val="0"/>
          <c:order val="0"/>
          <c:tx>
            <c:strRef>
              <c:f>'Dashboard Data'!$B$3</c:f>
              <c:strCache>
                <c:ptCount val="1"/>
                <c:pt idx="0">
                  <c:v>Total</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B38B-40D2-B6DA-C52F1A876AC7}"/>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B38B-40D2-B6DA-C52F1A876AC7}"/>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B38B-40D2-B6DA-C52F1A876AC7}"/>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B38B-40D2-B6DA-C52F1A876AC7}"/>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B38B-40D2-B6DA-C52F1A876AC7}"/>
              </c:ext>
            </c:extLst>
          </c:dPt>
          <c:dLbls>
            <c:dLbl>
              <c:idx val="0"/>
              <c:layout>
                <c:manualLayout>
                  <c:x val="0.13865658372193918"/>
                  <c:y val="-0.16854782023019388"/>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1-B38B-40D2-B6DA-C52F1A876AC7}"/>
                </c:ext>
              </c:extLst>
            </c:dLbl>
            <c:dLbl>
              <c:idx val="1"/>
              <c:layout>
                <c:manualLayout>
                  <c:x val="0.21876307114210464"/>
                  <c:y val="4.2672230985918757E-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8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543277371726344"/>
                      <c:h val="8.6741931768467617E-2"/>
                    </c:manualLayout>
                  </c15:layout>
                </c:ext>
                <c:ext xmlns:c16="http://schemas.microsoft.com/office/drawing/2014/chart" uri="{C3380CC4-5D6E-409C-BE32-E72D297353CC}">
                  <c16:uniqueId val="{00000003-B38B-40D2-B6DA-C52F1A876AC7}"/>
                </c:ext>
              </c:extLst>
            </c:dLbl>
            <c:dLbl>
              <c:idx val="2"/>
              <c:layout>
                <c:manualLayout>
                  <c:x val="-0.19419648349219371"/>
                  <c:y val="7.083858542332179E-2"/>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5-B38B-40D2-B6DA-C52F1A876AC7}"/>
                </c:ext>
              </c:extLst>
            </c:dLbl>
            <c:dLbl>
              <c:idx val="3"/>
              <c:layout>
                <c:manualLayout>
                  <c:x val="-0.20147054056272379"/>
                  <c:y val="1.5048912520552913E-2"/>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8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731675404406414"/>
                      <c:h val="0.11082019180135246"/>
                    </c:manualLayout>
                  </c15:layout>
                </c:ext>
                <c:ext xmlns:c16="http://schemas.microsoft.com/office/drawing/2014/chart" uri="{C3380CC4-5D6E-409C-BE32-E72D297353CC}">
                  <c16:uniqueId val="{00000007-B38B-40D2-B6DA-C52F1A876AC7}"/>
                </c:ext>
              </c:extLst>
            </c:dLbl>
            <c:dLbl>
              <c:idx val="4"/>
              <c:layout>
                <c:manualLayout>
                  <c:x val="-6.9759442621485229E-2"/>
                  <c:y val="-0.18660651525485747"/>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8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75814403137224"/>
                      <c:h val="9.2761496776688837E-2"/>
                    </c:manualLayout>
                  </c15:layout>
                </c:ext>
                <c:ext xmlns:c16="http://schemas.microsoft.com/office/drawing/2014/chart" uri="{C3380CC4-5D6E-409C-BE32-E72D297353CC}">
                  <c16:uniqueId val="{00000009-B38B-40D2-B6DA-C52F1A876AC7}"/>
                </c:ext>
              </c:extLst>
            </c:dLbl>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showLeaderLines val="1"/>
            <c:leaderLines>
              <c:spPr>
                <a:ln w="9525">
                  <a:solidFill>
                    <a:schemeClr val="bg1"/>
                  </a:solidFill>
                </a:ln>
                <a:effectLst/>
              </c:spPr>
            </c:leaderLines>
            <c:extLst>
              <c:ext xmlns:c15="http://schemas.microsoft.com/office/drawing/2012/chart" uri="{CE6537A1-D6FC-4f65-9D91-7224C49458BB}"/>
            </c:extLst>
          </c:dLbls>
          <c:cat>
            <c:strRef>
              <c:f>'Dashboard Data'!$A$4:$A$9</c:f>
              <c:strCache>
                <c:ptCount val="5"/>
                <c:pt idx="0">
                  <c:v>busy</c:v>
                </c:pt>
                <c:pt idx="1">
                  <c:v>completed</c:v>
                </c:pt>
                <c:pt idx="2">
                  <c:v>failed</c:v>
                </c:pt>
                <c:pt idx="3">
                  <c:v>incomplete</c:v>
                </c:pt>
                <c:pt idx="4">
                  <c:v>no-answer</c:v>
                </c:pt>
              </c:strCache>
            </c:strRef>
          </c:cat>
          <c:val>
            <c:numRef>
              <c:f>'Dashboard Data'!$B$4:$B$9</c:f>
              <c:numCache>
                <c:formatCode>General</c:formatCode>
                <c:ptCount val="5"/>
                <c:pt idx="0">
                  <c:v>1270</c:v>
                </c:pt>
                <c:pt idx="1">
                  <c:v>3453</c:v>
                </c:pt>
                <c:pt idx="2">
                  <c:v>1214</c:v>
                </c:pt>
                <c:pt idx="3">
                  <c:v>875</c:v>
                </c:pt>
                <c:pt idx="4">
                  <c:v>1729</c:v>
                </c:pt>
              </c:numCache>
            </c:numRef>
          </c:val>
          <c:extLst>
            <c:ext xmlns:c16="http://schemas.microsoft.com/office/drawing/2014/chart" uri="{C3380CC4-5D6E-409C-BE32-E72D297353CC}">
              <c16:uniqueId val="{0000000A-B38B-40D2-B6DA-C52F1A876AC7}"/>
            </c:ext>
          </c:extLst>
        </c:ser>
        <c:dLbls>
          <c:showLegendKey val="0"/>
          <c:showVal val="1"/>
          <c:showCatName val="0"/>
          <c:showSerName val="0"/>
          <c:showPercent val="0"/>
          <c:showBubbleSize val="0"/>
          <c:showLeaderLines val="1"/>
        </c:dLbls>
        <c:firstSliceAng val="0"/>
        <c:holeSize val="50"/>
      </c:doughnutChart>
      <c:spPr>
        <a:noFill/>
        <a:ln>
          <a:noFill/>
        </a:ln>
        <a:effectLst/>
      </c:spPr>
    </c:plotArea>
    <c:legend>
      <c:legendPos val="b"/>
      <c:legendEntry>
        <c:idx val="1"/>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legendEntry>
      <c:legendEntry>
        <c:idx val="3"/>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legendEntry>
      <c:layout>
        <c:manualLayout>
          <c:xMode val="edge"/>
          <c:yMode val="edge"/>
          <c:x val="0.11177220586627816"/>
          <c:y val="0.83196897496097622"/>
          <c:w val="0.78670074188626182"/>
          <c:h val="0.14948986034940753"/>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38100" cap="rnd"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[AstroSage_analysis_Parakh.xlsx]Dashboard Data!PivotTable23</c:name>
    <c:fmtId val="40"/>
  </c:pivotSource>
  <c:chart>
    <c:title>
      <c:tx>
        <c:rich>
          <a:bodyPr rot="0" spcFirstLastPara="1" vertOverflow="ellipsis" vert="horz" wrap="square" anchor="ctr" anchorCtr="1"/>
          <a:lstStyle/>
          <a:p>
            <a:pPr algn="ctr" rtl="0">
              <a:defRPr lang="en-US" sz="1800" b="1" i="0" u="none" strike="noStrike" kern="1200" baseline="0">
                <a:solidFill>
                  <a:schemeClr val="accent1"/>
                </a:solidFill>
                <a:latin typeface="+mn-lt"/>
                <a:ea typeface="+mn-ea"/>
                <a:cs typeface="+mn-cs"/>
              </a:defRPr>
            </a:pPr>
            <a:r>
              <a:rPr lang="en-US" sz="1800" b="1" i="0" u="none" strike="noStrike" kern="1200" baseline="0">
                <a:solidFill>
                  <a:schemeClr val="accent1"/>
                </a:solidFill>
                <a:latin typeface="+mn-lt"/>
                <a:ea typeface="+mn-ea"/>
                <a:cs typeface="+mn-cs"/>
              </a:rPr>
              <a:t>Chat Status</a:t>
            </a:r>
          </a:p>
        </c:rich>
      </c:tx>
      <c:overlay val="0"/>
      <c:spPr>
        <a:noFill/>
        <a:ln>
          <a:noFill/>
        </a:ln>
        <a:effectLst/>
      </c:spPr>
      <c:txPr>
        <a:bodyPr rot="0" spcFirstLastPara="1" vertOverflow="ellipsis" vert="horz" wrap="square" anchor="ctr" anchorCtr="1"/>
        <a:lstStyle/>
        <a:p>
          <a:pPr algn="ctr" rtl="0">
            <a:defRPr lang="en-US" sz="1800" b="1" i="0" u="none" strike="noStrike" kern="1200" baseline="0">
              <a:solidFill>
                <a:schemeClr val="accent1"/>
              </a:solidFill>
              <a:latin typeface="+mn-lt"/>
              <a:ea typeface="+mn-ea"/>
              <a:cs typeface="+mn-cs"/>
            </a:defRPr>
          </a:pPr>
          <a:endParaRPr lang="en-US"/>
        </a:p>
      </c:txPr>
    </c:title>
    <c:autoTitleDeleted val="0"/>
    <c:pivotFmts>
      <c:pivotFmt>
        <c:idx val="0"/>
        <c:spPr>
          <a:solidFill>
            <a:schemeClr val="accent1"/>
          </a:solidFill>
          <a:ln>
            <a:noFill/>
          </a:ln>
          <a:effectLst>
            <a:outerShdw blurRad="254000" sx="102000" sy="102000" algn="ctr" rotWithShape="0">
              <a:prstClr val="black">
                <a:alpha val="20000"/>
              </a:prstClr>
            </a:outerShdw>
          </a:effectLst>
        </c:spPr>
        <c:marker>
          <c:symbol val="circle"/>
          <c:size val="6"/>
        </c:marker>
        <c:dLbl>
          <c:idx val="0"/>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outerShdw blurRad="254000" sx="102000" sy="102000" algn="ctr" rotWithShape="0">
              <a:prstClr val="black">
                <a:alpha val="20000"/>
              </a:prstClr>
            </a:outerShdw>
          </a:effectLst>
        </c:spPr>
        <c:dLbl>
          <c:idx val="0"/>
          <c:layout>
            <c:manualLayout>
              <c:x val="0.21784894931690546"/>
              <c:y val="-0.19970631424375918"/>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24369181487312661"/>
                  <c:h val="9.0513950073421445E-2"/>
                </c:manualLayout>
              </c15:layout>
            </c:ext>
          </c:extLst>
        </c:dLbl>
      </c:pivotFmt>
      <c:pivotFmt>
        <c:idx val="2"/>
        <c:spPr>
          <a:solidFill>
            <a:schemeClr val="accent5"/>
          </a:solidFill>
          <a:ln>
            <a:noFill/>
          </a:ln>
          <a:effectLst>
            <a:outerShdw blurRad="254000" sx="102000" sy="102000" algn="ctr" rotWithShape="0">
              <a:prstClr val="black">
                <a:alpha val="20000"/>
              </a:prstClr>
            </a:outerShdw>
          </a:effectLst>
        </c:spPr>
        <c:dLbl>
          <c:idx val="0"/>
          <c:layout>
            <c:manualLayout>
              <c:x val="-0.10251715261972026"/>
              <c:y val="-0.15495294270279417"/>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a:outerShdw blurRad="254000" sx="102000" sy="102000" algn="ctr" rotWithShape="0">
              <a:prstClr val="black">
                <a:alpha val="20000"/>
              </a:prstClr>
            </a:outerShdw>
          </a:effectLst>
        </c:spPr>
        <c:dLbl>
          <c:idx val="0"/>
          <c:layout>
            <c:manualLayout>
              <c:x val="0.11533179669718525"/>
              <c:y val="-0.14978784461270103"/>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4"/>
        <c:spPr>
          <a:solidFill>
            <a:schemeClr val="accent3"/>
          </a:solidFill>
          <a:ln>
            <a:noFill/>
          </a:ln>
          <a:effectLst>
            <a:outerShdw blurRad="254000" sx="102000" sy="102000" algn="ctr" rotWithShape="0">
              <a:prstClr val="black">
                <a:alpha val="20000"/>
              </a:prstClr>
            </a:outerShdw>
          </a:effectLst>
        </c:spPr>
        <c:dLbl>
          <c:idx val="0"/>
          <c:layout>
            <c:manualLayout>
              <c:x val="-0.15601526922136802"/>
              <c:y val="-0.185943531243353"/>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24505871024138956"/>
                  <c:h val="0.10025455392870782"/>
                </c:manualLayout>
              </c15:layout>
            </c:ext>
          </c:extLst>
        </c:dLbl>
      </c:pivotFmt>
      <c:pivotFmt>
        <c:idx val="5"/>
        <c:spPr>
          <a:solidFill>
            <a:schemeClr val="accent2"/>
          </a:solidFill>
          <a:ln>
            <a:noFill/>
          </a:ln>
          <a:effectLst>
            <a:outerShdw blurRad="254000" sx="102000" sy="102000" algn="ctr" rotWithShape="0">
              <a:prstClr val="black">
                <a:alpha val="20000"/>
              </a:prstClr>
            </a:outerShdw>
          </a:effectLst>
        </c:spPr>
        <c:dLbl>
          <c:idx val="0"/>
          <c:layout>
            <c:manualLayout>
              <c:x val="0.21806920709268673"/>
              <c:y val="7.2311373261303755E-2"/>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outerShdw blurRad="254000" sx="102000" sy="102000" algn="ctr" rotWithShape="0">
              <a:prstClr val="black">
                <a:alpha val="20000"/>
              </a:prstClr>
            </a:outerShdw>
          </a:effectLst>
        </c:spPr>
        <c:dLbl>
          <c:idx val="0"/>
          <c:layout>
            <c:manualLayout>
              <c:x val="0.21784894931690546"/>
              <c:y val="-0.19970631424375918"/>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24369181487312661"/>
                  <c:h val="9.0513950073421445E-2"/>
                </c:manualLayout>
              </c15:layout>
            </c:ext>
          </c:extLst>
        </c:dLbl>
      </c:pivotFmt>
      <c:pivotFmt>
        <c:idx val="8"/>
        <c:spPr>
          <a:solidFill>
            <a:schemeClr val="accent1"/>
          </a:solidFill>
          <a:ln>
            <a:noFill/>
          </a:ln>
          <a:effectLst>
            <a:outerShdw blurRad="254000" sx="102000" sy="102000" algn="ctr" rotWithShape="0">
              <a:prstClr val="black">
                <a:alpha val="20000"/>
              </a:prstClr>
            </a:outerShdw>
          </a:effectLst>
        </c:spPr>
        <c:dLbl>
          <c:idx val="0"/>
          <c:layout>
            <c:manualLayout>
              <c:x val="0.21806920709268673"/>
              <c:y val="7.2311373261303755E-2"/>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a:outerShdw blurRad="254000" sx="102000" sy="102000" algn="ctr" rotWithShape="0">
              <a:prstClr val="black">
                <a:alpha val="20000"/>
              </a:prstClr>
            </a:outerShdw>
          </a:effectLst>
        </c:spPr>
        <c:dLbl>
          <c:idx val="0"/>
          <c:layout>
            <c:manualLayout>
              <c:x val="-0.15601526922136802"/>
              <c:y val="-0.185943531243353"/>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15:layout>
                <c:manualLayout>
                  <c:w val="0.24505871024138956"/>
                  <c:h val="0.10025455392870782"/>
                </c:manualLayout>
              </c15:layout>
            </c:ext>
          </c:extLst>
        </c:dLbl>
      </c:pivotFmt>
      <c:pivotFmt>
        <c:idx val="10"/>
        <c:spPr>
          <a:solidFill>
            <a:schemeClr val="accent1"/>
          </a:solidFill>
          <a:ln>
            <a:noFill/>
          </a:ln>
          <a:effectLst>
            <a:outerShdw blurRad="254000" sx="102000" sy="102000" algn="ctr" rotWithShape="0">
              <a:prstClr val="black">
                <a:alpha val="20000"/>
              </a:prstClr>
            </a:outerShdw>
          </a:effectLst>
        </c:spPr>
        <c:dLbl>
          <c:idx val="0"/>
          <c:layout>
            <c:manualLayout>
              <c:x val="0.11533179669718525"/>
              <c:y val="-0.14978784461270103"/>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a:outerShdw blurRad="254000" sx="102000" sy="102000" algn="ctr" rotWithShape="0">
              <a:prstClr val="black">
                <a:alpha val="20000"/>
              </a:prstClr>
            </a:outerShdw>
          </a:effectLst>
        </c:spPr>
        <c:dLbl>
          <c:idx val="0"/>
          <c:layout>
            <c:manualLayout>
              <c:x val="-0.10251715261972026"/>
              <c:y val="-0.15495294270279417"/>
            </c:manualLayout>
          </c:layout>
          <c:spPr>
            <a:pattFill prst="pct75">
              <a:fgClr>
                <a:srgbClr val="000000">
                  <a:lumMod val="75000"/>
                  <a:lumOff val="25000"/>
                </a:srgbClr>
              </a:fgClr>
              <a:bgClr>
                <a:srgbClr val="000000">
                  <a:lumMod val="65000"/>
                  <a:lumOff val="35000"/>
                </a:srgb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showLegendKey val="0"/>
          <c:showVal val="0"/>
          <c:showCatName val="1"/>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a:outerShdw blurRad="254000" sx="102000" sy="102000" algn="ctr" rotWithShape="0">
              <a:prstClr val="black">
                <a:alpha val="20000"/>
              </a:prstClr>
            </a:outerShdw>
          </a:effectLst>
        </c:spPr>
        <c:marker>
          <c:symbol val="none"/>
        </c:marker>
        <c:dLbl>
          <c:idx val="0"/>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3"/>
        <c:spPr>
          <a:solidFill>
            <a:schemeClr val="accent1"/>
          </a:solidFill>
          <a:ln>
            <a:noFill/>
          </a:ln>
          <a:effectLst>
            <a:outerShdw blurRad="254000" sx="102000" sy="102000" algn="ctr" rotWithShape="0">
              <a:prstClr val="black">
                <a:alpha val="20000"/>
              </a:prstClr>
            </a:outerShdw>
          </a:effectLst>
        </c:spPr>
        <c:dLbl>
          <c:idx val="0"/>
          <c:layout>
            <c:manualLayout>
              <c:x val="0.21784894931690546"/>
              <c:y val="-0.19970631424375918"/>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369181487312661"/>
                  <c:h val="9.0513950073421445E-2"/>
                </c:manualLayout>
              </c15:layout>
            </c:ext>
          </c:extLst>
        </c:dLbl>
      </c:pivotFmt>
      <c:pivotFmt>
        <c:idx val="14"/>
        <c:spPr>
          <a:solidFill>
            <a:schemeClr val="accent1"/>
          </a:solidFill>
          <a:ln>
            <a:noFill/>
          </a:ln>
          <a:effectLst>
            <a:outerShdw blurRad="254000" sx="102000" sy="102000" algn="ctr" rotWithShape="0">
              <a:prstClr val="black">
                <a:alpha val="20000"/>
              </a:prstClr>
            </a:outerShdw>
          </a:effectLst>
        </c:spPr>
        <c:dLbl>
          <c:idx val="0"/>
          <c:layout>
            <c:manualLayout>
              <c:x val="0.26558644804545034"/>
              <c:y val="-6.4600609812828372E-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5"/>
        <c:spPr>
          <a:solidFill>
            <a:schemeClr val="accent1"/>
          </a:solidFill>
          <a:ln>
            <a:noFill/>
          </a:ln>
          <a:effectLst>
            <a:outerShdw blurRad="254000" sx="102000" sy="102000" algn="ctr" rotWithShape="0">
              <a:prstClr val="black">
                <a:alpha val="20000"/>
              </a:prstClr>
            </a:outerShdw>
          </a:effectLst>
        </c:spPr>
        <c:dLbl>
          <c:idx val="0"/>
          <c:layout>
            <c:manualLayout>
              <c:x val="-0.15601526922136802"/>
              <c:y val="-0.18594353124335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505871024138956"/>
                  <c:h val="0.10025455392870782"/>
                </c:manualLayout>
              </c15:layout>
            </c:ext>
          </c:extLst>
        </c:dLbl>
      </c:pivotFmt>
      <c:pivotFmt>
        <c:idx val="16"/>
        <c:spPr>
          <a:solidFill>
            <a:schemeClr val="accent1"/>
          </a:solidFill>
          <a:ln>
            <a:noFill/>
          </a:ln>
          <a:effectLst>
            <a:outerShdw blurRad="254000" sx="102000" sy="102000" algn="ctr" rotWithShape="0">
              <a:prstClr val="black">
                <a:alpha val="20000"/>
              </a:prstClr>
            </a:outerShdw>
          </a:effectLst>
        </c:spPr>
        <c:dLbl>
          <c:idx val="0"/>
          <c:layout>
            <c:manualLayout>
              <c:x val="0.11533179669718525"/>
              <c:y val="-0.1497878446127010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7"/>
        <c:spPr>
          <a:solidFill>
            <a:schemeClr val="accent1"/>
          </a:solidFill>
          <a:ln>
            <a:noFill/>
          </a:ln>
          <a:effectLst>
            <a:outerShdw blurRad="254000" sx="102000" sy="102000" algn="ctr" rotWithShape="0">
              <a:prstClr val="black">
                <a:alpha val="20000"/>
              </a:prstClr>
            </a:outerShdw>
          </a:effectLst>
        </c:spPr>
        <c:dLbl>
          <c:idx val="0"/>
          <c:layout>
            <c:manualLayout>
              <c:x val="-0.10251715261972026"/>
              <c:y val="-0.15495294270279417"/>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8"/>
        <c:spPr>
          <a:solidFill>
            <a:schemeClr val="accent1"/>
          </a:solidFill>
          <a:ln>
            <a:noFill/>
          </a:ln>
          <a:effectLst>
            <a:outerShdw blurRad="254000" sx="102000" sy="102000" algn="ctr" rotWithShape="0">
              <a:prstClr val="black">
                <a:alpha val="20000"/>
              </a:prstClr>
            </a:outerShdw>
          </a:effectLst>
        </c:spPr>
        <c:marker>
          <c:symbol val="none"/>
        </c:marker>
        <c:dLbl>
          <c:idx val="0"/>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9"/>
        <c:spPr>
          <a:solidFill>
            <a:schemeClr val="accent1"/>
          </a:solidFill>
          <a:ln>
            <a:noFill/>
          </a:ln>
          <a:effectLst>
            <a:outerShdw blurRad="254000" sx="102000" sy="102000" algn="ctr" rotWithShape="0">
              <a:prstClr val="black">
                <a:alpha val="20000"/>
              </a:prstClr>
            </a:outerShdw>
          </a:effectLst>
        </c:spPr>
        <c:dLbl>
          <c:idx val="0"/>
          <c:layout>
            <c:manualLayout>
              <c:x val="0.21784894931690546"/>
              <c:y val="-0.19970631424375918"/>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369181487312661"/>
                  <c:h val="9.0513950073421445E-2"/>
                </c:manualLayout>
              </c15:layout>
            </c:ext>
          </c:extLst>
        </c:dLbl>
      </c:pivotFmt>
      <c:pivotFmt>
        <c:idx val="20"/>
        <c:spPr>
          <a:solidFill>
            <a:schemeClr val="accent1"/>
          </a:solidFill>
          <a:ln>
            <a:noFill/>
          </a:ln>
          <a:effectLst>
            <a:outerShdw blurRad="254000" sx="102000" sy="102000" algn="ctr" rotWithShape="0">
              <a:prstClr val="black">
                <a:alpha val="20000"/>
              </a:prstClr>
            </a:outerShdw>
          </a:effectLst>
        </c:spPr>
        <c:dLbl>
          <c:idx val="0"/>
          <c:layout>
            <c:manualLayout>
              <c:x val="0.26558644804545034"/>
              <c:y val="-6.4600609812828372E-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1"/>
        <c:spPr>
          <a:solidFill>
            <a:schemeClr val="accent1"/>
          </a:solidFill>
          <a:ln>
            <a:noFill/>
          </a:ln>
          <a:effectLst>
            <a:outerShdw blurRad="254000" sx="102000" sy="102000" algn="ctr" rotWithShape="0">
              <a:prstClr val="black">
                <a:alpha val="20000"/>
              </a:prstClr>
            </a:outerShdw>
          </a:effectLst>
        </c:spPr>
        <c:dLbl>
          <c:idx val="0"/>
          <c:layout>
            <c:manualLayout>
              <c:x val="-0.15601526922136802"/>
              <c:y val="-0.18594353124335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505871024138956"/>
                  <c:h val="0.10025455392870782"/>
                </c:manualLayout>
              </c15:layout>
            </c:ext>
          </c:extLst>
        </c:dLbl>
      </c:pivotFmt>
      <c:pivotFmt>
        <c:idx val="22"/>
        <c:spPr>
          <a:solidFill>
            <a:schemeClr val="accent1"/>
          </a:solidFill>
          <a:ln>
            <a:noFill/>
          </a:ln>
          <a:effectLst>
            <a:outerShdw blurRad="254000" sx="102000" sy="102000" algn="ctr" rotWithShape="0">
              <a:prstClr val="black">
                <a:alpha val="20000"/>
              </a:prstClr>
            </a:outerShdw>
          </a:effectLst>
        </c:spPr>
        <c:dLbl>
          <c:idx val="0"/>
          <c:layout>
            <c:manualLayout>
              <c:x val="0.11533179669718525"/>
              <c:y val="-0.1497878446127010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3"/>
        <c:spPr>
          <a:solidFill>
            <a:schemeClr val="accent1"/>
          </a:solidFill>
          <a:ln>
            <a:noFill/>
          </a:ln>
          <a:effectLst>
            <a:outerShdw blurRad="254000" sx="102000" sy="102000" algn="ctr" rotWithShape="0">
              <a:prstClr val="black">
                <a:alpha val="20000"/>
              </a:prstClr>
            </a:outerShdw>
          </a:effectLst>
        </c:spPr>
        <c:dLbl>
          <c:idx val="0"/>
          <c:layout>
            <c:manualLayout>
              <c:x val="-0.10251715261972026"/>
              <c:y val="-0.15495294270279417"/>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4"/>
        <c:spPr>
          <a:solidFill>
            <a:schemeClr val="accent1"/>
          </a:solidFill>
          <a:ln>
            <a:noFill/>
          </a:ln>
          <a:effectLst>
            <a:outerShdw blurRad="254000" sx="102000" sy="102000" algn="ctr" rotWithShape="0">
              <a:prstClr val="black">
                <a:alpha val="20000"/>
              </a:prstClr>
            </a:outerShdw>
          </a:effectLst>
        </c:spPr>
        <c:marker>
          <c:symbol val="none"/>
        </c:marker>
        <c:dLbl>
          <c:idx val="0"/>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5"/>
        <c:spPr>
          <a:solidFill>
            <a:schemeClr val="accent1"/>
          </a:solidFill>
          <a:ln>
            <a:noFill/>
          </a:ln>
          <a:effectLst>
            <a:outerShdw blurRad="254000" sx="102000" sy="102000" algn="ctr" rotWithShape="0">
              <a:prstClr val="black">
                <a:alpha val="20000"/>
              </a:prstClr>
            </a:outerShdw>
          </a:effectLst>
        </c:spPr>
        <c:dLbl>
          <c:idx val="0"/>
          <c:layout>
            <c:manualLayout>
              <c:x val="0.21784894931690546"/>
              <c:y val="-0.19970631424375918"/>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369181487312661"/>
                  <c:h val="9.0513950073421445E-2"/>
                </c:manualLayout>
              </c15:layout>
            </c:ext>
          </c:extLst>
        </c:dLbl>
      </c:pivotFmt>
      <c:pivotFmt>
        <c:idx val="26"/>
        <c:spPr>
          <a:solidFill>
            <a:schemeClr val="accent1"/>
          </a:solidFill>
          <a:ln>
            <a:noFill/>
          </a:ln>
          <a:effectLst>
            <a:outerShdw blurRad="254000" sx="102000" sy="102000" algn="ctr" rotWithShape="0">
              <a:prstClr val="black">
                <a:alpha val="20000"/>
              </a:prstClr>
            </a:outerShdw>
          </a:effectLst>
        </c:spPr>
        <c:dLbl>
          <c:idx val="0"/>
          <c:layout>
            <c:manualLayout>
              <c:x val="0.26558644804545034"/>
              <c:y val="-6.4600609812828372E-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7"/>
        <c:spPr>
          <a:solidFill>
            <a:schemeClr val="accent1"/>
          </a:solidFill>
          <a:ln>
            <a:noFill/>
          </a:ln>
          <a:effectLst>
            <a:outerShdw blurRad="254000" sx="102000" sy="102000" algn="ctr" rotWithShape="0">
              <a:prstClr val="black">
                <a:alpha val="20000"/>
              </a:prstClr>
            </a:outerShdw>
          </a:effectLst>
        </c:spPr>
        <c:dLbl>
          <c:idx val="0"/>
          <c:layout>
            <c:manualLayout>
              <c:x val="-0.15601526922136802"/>
              <c:y val="-0.18594353124335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no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505871024138956"/>
                  <c:h val="0.10025455392870782"/>
                </c:manualLayout>
              </c15:layout>
            </c:ext>
          </c:extLst>
        </c:dLbl>
      </c:pivotFmt>
      <c:pivotFmt>
        <c:idx val="28"/>
        <c:spPr>
          <a:solidFill>
            <a:schemeClr val="accent1"/>
          </a:solidFill>
          <a:ln>
            <a:noFill/>
          </a:ln>
          <a:effectLst>
            <a:outerShdw blurRad="254000" sx="102000" sy="102000" algn="ctr" rotWithShape="0">
              <a:prstClr val="black">
                <a:alpha val="20000"/>
              </a:prstClr>
            </a:outerShdw>
          </a:effectLst>
        </c:spPr>
        <c:dLbl>
          <c:idx val="0"/>
          <c:layout>
            <c:manualLayout>
              <c:x val="0.11533179669718525"/>
              <c:y val="-0.1497878446127010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9"/>
        <c:spPr>
          <a:solidFill>
            <a:schemeClr val="accent1"/>
          </a:solidFill>
          <a:ln>
            <a:noFill/>
          </a:ln>
          <a:effectLst>
            <a:outerShdw blurRad="254000" sx="102000" sy="102000" algn="ctr" rotWithShape="0">
              <a:prstClr val="black">
                <a:alpha val="20000"/>
              </a:prstClr>
            </a:outerShdw>
          </a:effectLst>
        </c:spPr>
        <c:dLbl>
          <c:idx val="0"/>
          <c:layout>
            <c:manualLayout>
              <c:x val="-0.10251715261972026"/>
              <c:y val="-0.15495294270279417"/>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s>
    <c:plotArea>
      <c:layout>
        <c:manualLayout>
          <c:layoutTarget val="inner"/>
          <c:xMode val="edge"/>
          <c:yMode val="edge"/>
          <c:x val="0.2620413680173132"/>
          <c:y val="0.19173436852369502"/>
          <c:w val="0.51388068120091712"/>
          <c:h val="0.62137756826368518"/>
        </c:manualLayout>
      </c:layout>
      <c:doughnutChart>
        <c:varyColors val="1"/>
        <c:ser>
          <c:idx val="0"/>
          <c:order val="0"/>
          <c:tx>
            <c:strRef>
              <c:f>'Dashboard Data'!$E$3</c:f>
              <c:strCache>
                <c:ptCount val="1"/>
                <c:pt idx="0">
                  <c:v>Total</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1FCA-4E5B-953B-F05F408828A3}"/>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1FCA-4E5B-953B-F05F408828A3}"/>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1FCA-4E5B-953B-F05F408828A3}"/>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1FCA-4E5B-953B-F05F408828A3}"/>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1FCA-4E5B-953B-F05F408828A3}"/>
              </c:ext>
            </c:extLst>
          </c:dPt>
          <c:dLbls>
            <c:dLbl>
              <c:idx val="0"/>
              <c:layout>
                <c:manualLayout>
                  <c:x val="0.21784894931690546"/>
                  <c:y val="-0.19970631424375918"/>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0">
                  <a:noAutofit/>
                </a:bodyPr>
                <a:lstStyle/>
                <a:p>
                  <a:pPr algn="ctr">
                    <a:defRPr lang="en-US" sz="18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369181487312661"/>
                      <c:h val="9.0513950073421445E-2"/>
                    </c:manualLayout>
                  </c15:layout>
                </c:ext>
                <c:ext xmlns:c16="http://schemas.microsoft.com/office/drawing/2014/chart" uri="{C3380CC4-5D6E-409C-BE32-E72D297353CC}">
                  <c16:uniqueId val="{00000001-1FCA-4E5B-953B-F05F408828A3}"/>
                </c:ext>
              </c:extLst>
            </c:dLbl>
            <c:dLbl>
              <c:idx val="1"/>
              <c:layout>
                <c:manualLayout>
                  <c:x val="0.26558644804545034"/>
                  <c:y val="-6.4600609812828372E-3"/>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3-1FCA-4E5B-953B-F05F408828A3}"/>
                </c:ext>
              </c:extLst>
            </c:dLbl>
            <c:dLbl>
              <c:idx val="2"/>
              <c:layout>
                <c:manualLayout>
                  <c:x val="-0.15601526922136802"/>
                  <c:y val="-0.185943531243353"/>
                </c:manualLayout>
              </c:layout>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0">
                  <a:noAutofit/>
                </a:bodyPr>
                <a:lstStyle/>
                <a:p>
                  <a:pPr algn="ctr">
                    <a:defRPr lang="en-US" sz="18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layout>
                    <c:manualLayout>
                      <c:w val="0.24505871024138956"/>
                      <c:h val="0.10025455392870782"/>
                    </c:manualLayout>
                  </c15:layout>
                </c:ext>
                <c:ext xmlns:c16="http://schemas.microsoft.com/office/drawing/2014/chart" uri="{C3380CC4-5D6E-409C-BE32-E72D297353CC}">
                  <c16:uniqueId val="{00000005-1FCA-4E5B-953B-F05F408828A3}"/>
                </c:ext>
              </c:extLst>
            </c:dLbl>
            <c:dLbl>
              <c:idx val="3"/>
              <c:layout>
                <c:manualLayout>
                  <c:x val="0.1861246391792574"/>
                  <c:y val="-0.124163755001617"/>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7-1FCA-4E5B-953B-F05F408828A3}"/>
                </c:ext>
              </c:extLst>
            </c:dLbl>
            <c:dLbl>
              <c:idx val="4"/>
              <c:layout>
                <c:manualLayout>
                  <c:x val="-0.21578585453366553"/>
                  <c:y val="-0.16593464303976102"/>
                </c:manualLayout>
              </c:layout>
              <c:showLegendKey val="0"/>
              <c:showVal val="0"/>
              <c:showCatName val="0"/>
              <c:showSerName val="0"/>
              <c:showPercent val="1"/>
              <c:showBubbleSize val="0"/>
              <c:extLst>
                <c:ext xmlns:c15="http://schemas.microsoft.com/office/drawing/2012/chart" uri="{CE6537A1-D6FC-4f65-9D91-7224C49458BB}"/>
                <c:ext xmlns:c16="http://schemas.microsoft.com/office/drawing/2014/chart" uri="{C3380CC4-5D6E-409C-BE32-E72D297353CC}">
                  <c16:uniqueId val="{00000009-1FCA-4E5B-953B-F05F408828A3}"/>
                </c:ext>
              </c:extLst>
            </c:dLbl>
            <c:spPr>
              <a:solidFill>
                <a:schemeClr val="tx1"/>
              </a:solid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0">
                <a:spAutoFit/>
              </a:bodyPr>
              <a:lstStyle/>
              <a:p>
                <a:pPr algn="ctr">
                  <a:defRPr lang="en-US" sz="18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showLeaderLines val="1"/>
            <c:leaderLines>
              <c:spPr>
                <a:ln w="9525">
                  <a:solidFill>
                    <a:schemeClr val="bg1"/>
                  </a:solidFill>
                </a:ln>
                <a:effectLst/>
              </c:spPr>
            </c:leaderLines>
            <c:extLst>
              <c:ext xmlns:c15="http://schemas.microsoft.com/office/drawing/2012/chart" uri="{CE6537A1-D6FC-4f65-9D91-7224C49458BB}"/>
            </c:extLst>
          </c:dLbls>
          <c:cat>
            <c:strRef>
              <c:f>'Dashboard Data'!$D$4:$D$9</c:f>
              <c:strCache>
                <c:ptCount val="5"/>
                <c:pt idx="0">
                  <c:v>completed</c:v>
                </c:pt>
                <c:pt idx="1">
                  <c:v>failed</c:v>
                </c:pt>
                <c:pt idx="2">
                  <c:v>incomplete</c:v>
                </c:pt>
                <c:pt idx="3">
                  <c:v>pending</c:v>
                </c:pt>
                <c:pt idx="4">
                  <c:v>started</c:v>
                </c:pt>
              </c:strCache>
            </c:strRef>
          </c:cat>
          <c:val>
            <c:numRef>
              <c:f>'Dashboard Data'!$E$4:$E$9</c:f>
              <c:numCache>
                <c:formatCode>General</c:formatCode>
                <c:ptCount val="5"/>
                <c:pt idx="0">
                  <c:v>5535</c:v>
                </c:pt>
                <c:pt idx="1">
                  <c:v>7256</c:v>
                </c:pt>
                <c:pt idx="2">
                  <c:v>6641</c:v>
                </c:pt>
                <c:pt idx="3">
                  <c:v>48</c:v>
                </c:pt>
                <c:pt idx="4">
                  <c:v>35</c:v>
                </c:pt>
              </c:numCache>
            </c:numRef>
          </c:val>
          <c:extLst>
            <c:ext xmlns:c16="http://schemas.microsoft.com/office/drawing/2014/chart" uri="{C3380CC4-5D6E-409C-BE32-E72D297353CC}">
              <c16:uniqueId val="{0000000A-1FCA-4E5B-953B-F05F408828A3}"/>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b"/>
      <c:layout>
        <c:manualLayout>
          <c:xMode val="edge"/>
          <c:yMode val="edge"/>
          <c:x val="9.0162673650802203E-2"/>
          <c:y val="0.82754520268299792"/>
          <c:w val="0.81967423243991988"/>
          <c:h val="0.14930664916885389"/>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lang="en-US" sz="900" b="0" i="0" u="none" strike="noStrike" kern="1200" baseline="0">
              <a:solidFill>
                <a:schemeClr val="bg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38100"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[AstroSage_analysis_Parakh.xlsx]Dashboard Data!PivotTable1</c:name>
    <c:fmtId val="44"/>
  </c:pivotSource>
  <c:chart>
    <c:title>
      <c:tx>
        <c:rich>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r>
              <a:rPr lang="en-US">
                <a:solidFill>
                  <a:schemeClr val="bg1"/>
                </a:solidFill>
              </a:rPr>
              <a:t>RATING-WISE GURU DISTRIBUTION</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diamond"/>
          <c:size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2522543649435125"/>
          <c:y val="0.11493400518244323"/>
          <c:w val="0.82143277551885252"/>
          <c:h val="0.6697745718636382"/>
        </c:manualLayout>
      </c:layout>
      <c:barChart>
        <c:barDir val="bar"/>
        <c:grouping val="clustered"/>
        <c:varyColors val="0"/>
        <c:ser>
          <c:idx val="0"/>
          <c:order val="0"/>
          <c:tx>
            <c:strRef>
              <c:f>'Dashboard Data'!$B$25</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'Dashboard Data'!$A$26:$A$35</c:f>
              <c:strCache>
                <c:ptCount val="9"/>
                <c:pt idx="0">
                  <c:v>0</c:v>
                </c:pt>
                <c:pt idx="1">
                  <c:v>1</c:v>
                </c:pt>
                <c:pt idx="2">
                  <c:v>2</c:v>
                </c:pt>
                <c:pt idx="3">
                  <c:v>3</c:v>
                </c:pt>
                <c:pt idx="4">
                  <c:v>4</c:v>
                </c:pt>
                <c:pt idx="5">
                  <c:v>5</c:v>
                </c:pt>
                <c:pt idx="6">
                  <c:v>6</c:v>
                </c:pt>
                <c:pt idx="7">
                  <c:v>7</c:v>
                </c:pt>
                <c:pt idx="8">
                  <c:v>8</c:v>
                </c:pt>
              </c:strCache>
            </c:strRef>
          </c:cat>
          <c:val>
            <c:numRef>
              <c:f>'Dashboard Data'!$B$26:$B$35</c:f>
              <c:numCache>
                <c:formatCode>General</c:formatCode>
                <c:ptCount val="9"/>
                <c:pt idx="0">
                  <c:v>7256</c:v>
                </c:pt>
                <c:pt idx="1">
                  <c:v>2199</c:v>
                </c:pt>
                <c:pt idx="2">
                  <c:v>4329</c:v>
                </c:pt>
                <c:pt idx="3">
                  <c:v>4407</c:v>
                </c:pt>
                <c:pt idx="4">
                  <c:v>2132</c:v>
                </c:pt>
                <c:pt idx="5">
                  <c:v>2169</c:v>
                </c:pt>
                <c:pt idx="6">
                  <c:v>1829</c:v>
                </c:pt>
                <c:pt idx="7">
                  <c:v>1824</c:v>
                </c:pt>
                <c:pt idx="8">
                  <c:v>1882</c:v>
                </c:pt>
              </c:numCache>
            </c:numRef>
          </c:val>
          <c:extLst>
            <c:ext xmlns:c16="http://schemas.microsoft.com/office/drawing/2014/chart" uri="{C3380CC4-5D6E-409C-BE32-E72D297353CC}">
              <c16:uniqueId val="{00000000-69FF-47DA-901D-0E1F640E1BFA}"/>
            </c:ext>
          </c:extLst>
        </c:ser>
        <c:dLbls>
          <c:dLblPos val="outEnd"/>
          <c:showLegendKey val="0"/>
          <c:showVal val="1"/>
          <c:showCatName val="0"/>
          <c:showSerName val="0"/>
          <c:showPercent val="0"/>
          <c:showBubbleSize val="0"/>
        </c:dLbls>
        <c:gapWidth val="115"/>
        <c:overlap val="-20"/>
        <c:axId val="1195287023"/>
        <c:axId val="1195285583"/>
      </c:barChart>
      <c:catAx>
        <c:axId val="1195287023"/>
        <c:scaling>
          <c:orientation val="minMax"/>
        </c:scaling>
        <c:delete val="0"/>
        <c:axPos val="l"/>
        <c:title>
          <c:tx>
            <c:rich>
              <a:bodyPr rot="-5400000" spcFirstLastPara="1" vertOverflow="ellipsis" vert="horz" wrap="square" anchor="ctr" anchorCtr="1"/>
              <a:lstStyle/>
              <a:p>
                <a:pPr>
                  <a:defRPr sz="1600" b="1" i="0" u="none" strike="noStrike" kern="1200" baseline="0">
                    <a:solidFill>
                      <a:schemeClr val="bg1"/>
                    </a:solidFill>
                    <a:latin typeface="+mn-lt"/>
                    <a:ea typeface="+mn-ea"/>
                    <a:cs typeface="+mn-cs"/>
                  </a:defRPr>
                </a:pPr>
                <a:r>
                  <a:rPr lang="en-US" sz="1600" b="1">
                    <a:solidFill>
                      <a:schemeClr val="bg1"/>
                    </a:solidFill>
                  </a:rPr>
                  <a:t>RATING</a:t>
                </a:r>
              </a:p>
            </c:rich>
          </c:tx>
          <c:overlay val="0"/>
          <c:spPr>
            <a:noFill/>
            <a:ln>
              <a:noFill/>
            </a:ln>
            <a:effectLst/>
          </c:spPr>
          <c:txPr>
            <a:bodyPr rot="-5400000" spcFirstLastPara="1" vertOverflow="ellipsis" vert="horz" wrap="square" anchor="ctr" anchorCtr="1"/>
            <a:lstStyle/>
            <a:p>
              <a:pPr>
                <a:defRPr sz="1600" b="1"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195285583"/>
        <c:crosses val="autoZero"/>
        <c:auto val="1"/>
        <c:lblAlgn val="ctr"/>
        <c:lblOffset val="100"/>
        <c:noMultiLvlLbl val="0"/>
      </c:catAx>
      <c:valAx>
        <c:axId val="1195285583"/>
        <c:scaling>
          <c:orientation val="minMax"/>
        </c:scaling>
        <c:delete val="0"/>
        <c:axPos val="b"/>
        <c:majorGridlines>
          <c:spPr>
            <a:ln w="9525" cap="flat" cmpd="sng" algn="ctr">
              <a:noFill/>
              <a:round/>
            </a:ln>
            <a:effectLst/>
          </c:spPr>
        </c:majorGridlines>
        <c:title>
          <c:tx>
            <c:rich>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r>
                  <a:rPr lang="en-US" sz="1600" b="1">
                    <a:solidFill>
                      <a:schemeClr val="bg1"/>
                    </a:solidFill>
                  </a:rPr>
                  <a:t>NO.OF GURU</a:t>
                </a:r>
              </a:p>
            </c:rich>
          </c:tx>
          <c:layout>
            <c:manualLayout>
              <c:xMode val="edge"/>
              <c:yMode val="edge"/>
              <c:x val="0.43476788770968855"/>
              <c:y val="0.89314590189098841"/>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195287023"/>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38100"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[AstroSage_analysis_Parakh.xlsx]Dashboard Data!PivotTable2</c:name>
    <c:fmtId val="53"/>
  </c:pivotSource>
  <c:chart>
    <c:title>
      <c:tx>
        <c:rich>
          <a:bodyPr rot="0" spcFirstLastPara="1" vertOverflow="ellipsis" vert="horz" wrap="square" anchor="ctr" anchorCtr="1"/>
          <a:lstStyle/>
          <a:p>
            <a:pPr>
              <a:defRPr sz="2000" b="1" i="0" u="none" strike="noStrike" kern="1200" baseline="0">
                <a:solidFill>
                  <a:schemeClr val="bg1"/>
                </a:solidFill>
                <a:latin typeface="+mn-lt"/>
                <a:ea typeface="+mn-ea"/>
                <a:cs typeface="+mn-cs"/>
              </a:defRPr>
            </a:pPr>
            <a:r>
              <a:rPr lang="en-US" sz="2000">
                <a:solidFill>
                  <a:schemeClr val="bg1"/>
                </a:solidFill>
              </a:rPr>
              <a:t>REVENUE</a:t>
            </a:r>
            <a:r>
              <a:rPr lang="en-US" sz="2000" baseline="0">
                <a:solidFill>
                  <a:schemeClr val="bg1"/>
                </a:solidFill>
              </a:rPr>
              <a:t> BY CONSULTATION TYPE</a:t>
            </a:r>
            <a:endParaRPr lang="en-US" sz="2000">
              <a:solidFill>
                <a:schemeClr val="bg1"/>
              </a:solidFill>
            </a:endParaRPr>
          </a:p>
        </c:rich>
      </c:tx>
      <c:layout>
        <c:manualLayout>
          <c:xMode val="edge"/>
          <c:yMode val="edge"/>
          <c:x val="0.17275774688216952"/>
          <c:y val="1.4381292995253418E-2"/>
        </c:manualLayout>
      </c:layout>
      <c:overlay val="0"/>
      <c:spPr>
        <a:noFill/>
        <a:ln>
          <a:noFill/>
        </a:ln>
        <a:effectLst/>
      </c:spPr>
      <c:txPr>
        <a:bodyPr rot="0" spcFirstLastPara="1" vertOverflow="ellipsis" vert="horz" wrap="square" anchor="ctr" anchorCtr="1"/>
        <a:lstStyle/>
        <a:p>
          <a:pPr>
            <a:defRPr sz="2000" b="1" i="0" u="none" strike="noStrike" kern="1200" baseline="0">
              <a:solidFill>
                <a:schemeClr val="bg1"/>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dLbl>
          <c:idx val="0"/>
          <c:dLblPos val="outEnd"/>
          <c:showLegendKey val="0"/>
          <c:showVal val="1"/>
          <c:showCatName val="0"/>
          <c:showSerName val="0"/>
          <c:showPercent val="0"/>
          <c:showBubbleSize val="0"/>
          <c:extLst>
            <c:ext xmlns:c15="http://schemas.microsoft.com/office/drawing/2012/chart" uri="{CE6537A1-D6FC-4f65-9D91-7224C49458BB}">
              <c15:layout>
                <c:manualLayout>
                  <c:w val="0.24423950215843468"/>
                  <c:h val="0.11970991996412315"/>
                </c:manualLayout>
              </c15:layout>
            </c:ext>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24777151731477623"/>
                  <c:h val="9.0937709373319117E-2"/>
                </c:manualLayout>
              </c15:layout>
            </c:ext>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24777151731477623"/>
                  <c:h val="9.0937709373319117E-2"/>
                </c:manualLayout>
              </c15:layout>
            </c:ext>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dLbl>
          <c:idx val="0"/>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24777151731477623"/>
                  <c:h val="9.0937709373319117E-2"/>
                </c:manualLayout>
              </c15:layout>
            </c:ext>
          </c:extLst>
        </c:dLbl>
      </c:pivotFmt>
    </c:pivotFmts>
    <c:plotArea>
      <c:layout/>
      <c:barChart>
        <c:barDir val="col"/>
        <c:grouping val="clustered"/>
        <c:varyColors val="0"/>
        <c:ser>
          <c:idx val="0"/>
          <c:order val="0"/>
          <c:tx>
            <c:strRef>
              <c:f>'Dashboard Data'!$B$39</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Pt>
            <c:idx val="0"/>
            <c:invertIfNegative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0AFB-4386-B738-9CFCDCA70729}"/>
              </c:ext>
            </c:extLst>
          </c:dPt>
          <c:dLbls>
            <c:dLbl>
              <c:idx val="0"/>
              <c:spPr>
                <a:noFill/>
                <a:ln>
                  <a:noFill/>
                </a:ln>
                <a:effectLst/>
              </c:spPr>
              <c:txPr>
                <a:bodyPr rot="0" spcFirstLastPara="1" vertOverflow="ellipsis" vert="horz" wrap="square" lIns="38100" tIns="19050" rIns="38100" bIns="19050" anchor="ctr" anchorCtr="1">
                  <a:noAutofit/>
                </a:bodyPr>
                <a:lstStyle/>
                <a:p>
                  <a:pPr>
                    <a:defRPr sz="20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24777151731477623"/>
                      <c:h val="9.0937709373319117E-2"/>
                    </c:manualLayout>
                  </c15:layout>
                </c:ext>
                <c:ext xmlns:c16="http://schemas.microsoft.com/office/drawing/2014/chart" uri="{C3380CC4-5D6E-409C-BE32-E72D297353CC}">
                  <c16:uniqueId val="{00000001-0AFB-4386-B738-9CFCDCA70729}"/>
                </c:ext>
              </c:extLst>
            </c:dLbl>
            <c:dLbl>
              <c:idx val="1"/>
              <c:dLblPos val="outEnd"/>
              <c:showLegendKey val="0"/>
              <c:showVal val="1"/>
              <c:showCatName val="0"/>
              <c:showSerName val="0"/>
              <c:showPercent val="0"/>
              <c:showBubbleSize val="0"/>
              <c:extLst>
                <c:ext xmlns:c15="http://schemas.microsoft.com/office/drawing/2012/chart" uri="{CE6537A1-D6FC-4f65-9D91-7224C49458BB}">
                  <c15:layout>
                    <c:manualLayout>
                      <c:w val="0.24902190245810457"/>
                      <c:h val="0.11479512735326688"/>
                    </c:manualLayout>
                  </c15:layout>
                </c:ext>
                <c:ext xmlns:c16="http://schemas.microsoft.com/office/drawing/2014/chart" uri="{C3380CC4-5D6E-409C-BE32-E72D297353CC}">
                  <c16:uniqueId val="{00000003-0AFB-4386-B738-9CFCDCA70729}"/>
                </c:ext>
              </c:extLst>
            </c:dLbl>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'Dashboard Data'!$A$40:$A$45</c:f>
              <c:strCache>
                <c:ptCount val="5"/>
                <c:pt idx="0">
                  <c:v>Call</c:v>
                </c:pt>
                <c:pt idx="1">
                  <c:v>Chat</c:v>
                </c:pt>
                <c:pt idx="2">
                  <c:v>Complementary</c:v>
                </c:pt>
                <c:pt idx="3">
                  <c:v>public_live_Call</c:v>
                </c:pt>
                <c:pt idx="4">
                  <c:v>(blank)</c:v>
                </c:pt>
              </c:strCache>
            </c:strRef>
          </c:cat>
          <c:val>
            <c:numRef>
              <c:f>'Dashboard Data'!$B$40:$B$45</c:f>
              <c:numCache>
                <c:formatCode>0</c:formatCode>
                <c:ptCount val="5"/>
                <c:pt idx="0">
                  <c:v>177892.61833333343</c:v>
                </c:pt>
                <c:pt idx="1">
                  <c:v>45494.683333333342</c:v>
                </c:pt>
                <c:pt idx="3">
                  <c:v>50.596999999999902</c:v>
                </c:pt>
              </c:numCache>
            </c:numRef>
          </c:val>
          <c:extLst>
            <c:ext xmlns:c16="http://schemas.microsoft.com/office/drawing/2014/chart" uri="{C3380CC4-5D6E-409C-BE32-E72D297353CC}">
              <c16:uniqueId val="{00000002-0AFB-4386-B738-9CFCDCA70729}"/>
            </c:ext>
          </c:extLst>
        </c:ser>
        <c:dLbls>
          <c:dLblPos val="outEnd"/>
          <c:showLegendKey val="0"/>
          <c:showVal val="1"/>
          <c:showCatName val="0"/>
          <c:showSerName val="0"/>
          <c:showPercent val="0"/>
          <c:showBubbleSize val="0"/>
        </c:dLbls>
        <c:gapWidth val="100"/>
        <c:overlap val="-24"/>
        <c:axId val="1195379663"/>
        <c:axId val="1195396463"/>
      </c:barChart>
      <c:catAx>
        <c:axId val="1195379663"/>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195396463"/>
        <c:crosses val="autoZero"/>
        <c:auto val="1"/>
        <c:lblAlgn val="ctr"/>
        <c:lblOffset val="100"/>
        <c:noMultiLvlLbl val="0"/>
      </c:catAx>
      <c:valAx>
        <c:axId val="1195396463"/>
        <c:scaling>
          <c:orientation val="minMax"/>
        </c:scaling>
        <c:delete val="0"/>
        <c:axPos val="l"/>
        <c:majorGridlines>
          <c:spPr>
            <a:ln w="9525" cap="flat" cmpd="sng" algn="ctr">
              <a:no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195379663"/>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38100"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[AstroSage_analysis_Parakh.xlsx]Dashboard Data!PivotTable4</c:name>
    <c:fmtId val="52"/>
  </c:pivotSource>
  <c:chart>
    <c:title>
      <c:tx>
        <c:rich>
          <a:bodyPr rot="0" spcFirstLastPara="1" vertOverflow="ellipsis" vert="horz" wrap="square" anchor="ctr" anchorCtr="1"/>
          <a:lstStyle/>
          <a:p>
            <a:pPr>
              <a:defRPr sz="2000" b="1" i="0" u="none" strike="noStrike" kern="1200" spc="0" baseline="0">
                <a:solidFill>
                  <a:schemeClr val="bg1"/>
                </a:solidFill>
                <a:latin typeface="+mn-lt"/>
                <a:ea typeface="+mn-ea"/>
                <a:cs typeface="+mn-cs"/>
              </a:defRPr>
            </a:pPr>
            <a:r>
              <a:rPr lang="en-US" sz="2000" b="1">
                <a:solidFill>
                  <a:schemeClr val="bg1"/>
                </a:solidFill>
              </a:rPr>
              <a:t>WEBSITE</a:t>
            </a:r>
            <a:r>
              <a:rPr lang="en-US" sz="2000" b="1" baseline="0">
                <a:solidFill>
                  <a:schemeClr val="bg1"/>
                </a:solidFill>
              </a:rPr>
              <a:t> DISTRIBUTION</a:t>
            </a:r>
            <a:endParaRPr lang="en-US" sz="2000" b="1">
              <a:solidFill>
                <a:schemeClr val="bg1"/>
              </a:solidFill>
            </a:endParaRPr>
          </a:p>
        </c:rich>
      </c:tx>
      <c:overlay val="0"/>
      <c:spPr>
        <a:noFill/>
        <a:ln>
          <a:noFill/>
        </a:ln>
        <a:effectLst/>
      </c:spPr>
      <c:txPr>
        <a:bodyPr rot="0" spcFirstLastPara="1" vertOverflow="ellipsis" vert="horz" wrap="square" anchor="ctr" anchorCtr="1"/>
        <a:lstStyle/>
        <a:p>
          <a:pPr>
            <a:defRPr sz="2000" b="1"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6"/>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1"/>
        <c:spPr>
          <a:solidFill>
            <a:schemeClr val="accent6"/>
          </a:solidFill>
          <a:ln w="19050">
            <a:solidFill>
              <a:schemeClr val="lt1"/>
            </a:solidFill>
          </a:ln>
          <a:effectLst/>
        </c:spPr>
        <c:dLbl>
          <c:idx val="0"/>
          <c:layout>
            <c:manualLayout>
              <c:x val="4.1877872086177964E-2"/>
              <c:y val="2.2637430737824437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2"/>
        <c:spPr>
          <a:solidFill>
            <a:schemeClr val="accent6"/>
          </a:solidFill>
          <a:ln w="19050">
            <a:solidFill>
              <a:schemeClr val="lt1"/>
            </a:solidFill>
          </a:ln>
          <a:effectLst/>
        </c:spPr>
        <c:dLbl>
          <c:idx val="0"/>
          <c:layout>
            <c:manualLayout>
              <c:x val="-0.10108908629218617"/>
              <c:y val="-0.16425452026829979"/>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3"/>
        <c:spPr>
          <a:solidFill>
            <a:schemeClr val="accent6"/>
          </a:solidFill>
          <a:ln w="19050">
            <a:solidFill>
              <a:schemeClr val="lt1"/>
            </a:solidFill>
          </a:ln>
          <a:effectLst/>
        </c:spPr>
        <c:dLbl>
          <c:idx val="0"/>
          <c:layout>
            <c:manualLayout>
              <c:x val="6.8821664865434798E-2"/>
              <c:y val="4.2169728783902011E-3"/>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4"/>
        <c:spPr>
          <a:solidFill>
            <a:schemeClr val="accent6"/>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5"/>
        <c:spPr>
          <a:solidFill>
            <a:schemeClr val="accent6"/>
          </a:solidFill>
          <a:ln w="19050">
            <a:solidFill>
              <a:schemeClr val="lt1"/>
            </a:solidFill>
          </a:ln>
          <a:effectLst/>
        </c:spPr>
        <c:dLbl>
          <c:idx val="0"/>
          <c:layout>
            <c:manualLayout>
              <c:x val="4.1877872086177964E-2"/>
              <c:y val="2.2637430737824437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6"/>
        <c:spPr>
          <a:solidFill>
            <a:schemeClr val="accent6"/>
          </a:solidFill>
          <a:ln w="19050">
            <a:solidFill>
              <a:schemeClr val="lt1"/>
            </a:solidFill>
          </a:ln>
          <a:effectLst/>
        </c:spPr>
        <c:dLbl>
          <c:idx val="0"/>
          <c:layout>
            <c:manualLayout>
              <c:x val="6.8821664865434798E-2"/>
              <c:y val="4.2169728783902011E-3"/>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7"/>
        <c:spPr>
          <a:solidFill>
            <a:schemeClr val="accent6"/>
          </a:solidFill>
          <a:ln w="19050">
            <a:solidFill>
              <a:schemeClr val="lt1"/>
            </a:solidFill>
          </a:ln>
          <a:effectLst/>
        </c:spPr>
        <c:dLbl>
          <c:idx val="0"/>
          <c:layout>
            <c:manualLayout>
              <c:x val="-0.10108908629218617"/>
              <c:y val="-0.16425452026829979"/>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8"/>
        <c:spPr>
          <a:solidFill>
            <a:schemeClr val="accent6"/>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9"/>
        <c:spPr>
          <a:solidFill>
            <a:schemeClr val="accent6"/>
          </a:solidFill>
          <a:ln w="19050">
            <a:solidFill>
              <a:schemeClr val="lt1"/>
            </a:solidFill>
          </a:ln>
          <a:effectLst/>
        </c:spPr>
        <c:dLbl>
          <c:idx val="0"/>
          <c:layout>
            <c:manualLayout>
              <c:x val="4.1877872086177964E-2"/>
              <c:y val="2.2637430737824437E-2"/>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10"/>
        <c:spPr>
          <a:solidFill>
            <a:schemeClr val="accent6"/>
          </a:solidFill>
          <a:ln w="19050">
            <a:solidFill>
              <a:schemeClr val="lt1"/>
            </a:solidFill>
          </a:ln>
          <a:effectLst/>
        </c:spPr>
        <c:dLbl>
          <c:idx val="0"/>
          <c:layout>
            <c:manualLayout>
              <c:x val="6.8821664865434798E-2"/>
              <c:y val="4.2169728783902011E-3"/>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11"/>
        <c:spPr>
          <a:solidFill>
            <a:schemeClr val="accent6"/>
          </a:solidFill>
          <a:ln w="19050">
            <a:solidFill>
              <a:schemeClr val="lt1"/>
            </a:solidFill>
          </a:ln>
          <a:effectLst/>
        </c:spPr>
        <c:dLbl>
          <c:idx val="0"/>
          <c:layout>
            <c:manualLayout>
              <c:x val="-0.10108908629218617"/>
              <c:y val="-0.16425452026829979"/>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12"/>
        <c:spPr>
          <a:solidFill>
            <a:schemeClr val="accent6"/>
          </a:solidFill>
          <a:ln w="19050">
            <a:solidFill>
              <a:schemeClr val="lt1"/>
            </a:solidFill>
          </a:ln>
          <a:effectLst/>
        </c:spPr>
      </c:pivotFmt>
      <c:pivotFmt>
        <c:idx val="13"/>
        <c:spPr>
          <a:solidFill>
            <a:schemeClr val="accent6"/>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14"/>
        <c:spPr>
          <a:solidFill>
            <a:schemeClr val="accent6"/>
          </a:solidFill>
          <a:ln w="19050">
            <a:solidFill>
              <a:schemeClr val="lt1"/>
            </a:solidFill>
          </a:ln>
          <a:effectLst/>
        </c:spPr>
        <c:dLbl>
          <c:idx val="0"/>
          <c:layout>
            <c:manualLayout>
              <c:x val="4.1877872086177964E-2"/>
              <c:y val="2.2637430737824437E-2"/>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15"/>
        <c:spPr>
          <a:solidFill>
            <a:schemeClr val="accent6"/>
          </a:solidFill>
          <a:ln w="19050">
            <a:solidFill>
              <a:schemeClr val="lt1"/>
            </a:solidFill>
          </a:ln>
          <a:effectLst/>
        </c:spPr>
        <c:dLbl>
          <c:idx val="0"/>
          <c:layout>
            <c:manualLayout>
              <c:x val="6.8821664865434798E-2"/>
              <c:y val="4.2169728783902011E-3"/>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16"/>
        <c:spPr>
          <a:solidFill>
            <a:schemeClr val="accent6"/>
          </a:solidFill>
          <a:ln w="19050">
            <a:solidFill>
              <a:schemeClr val="lt1"/>
            </a:solidFill>
          </a:ln>
          <a:effectLst/>
        </c:spPr>
        <c:dLbl>
          <c:idx val="0"/>
          <c:layout>
            <c:manualLayout>
              <c:x val="-0.10108908629218617"/>
              <c:y val="-0.16425452026829979"/>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17"/>
        <c:spPr>
          <a:solidFill>
            <a:schemeClr val="accent6"/>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18"/>
        <c:spPr>
          <a:solidFill>
            <a:schemeClr val="accent6"/>
          </a:solidFill>
          <a:ln w="19050">
            <a:solidFill>
              <a:schemeClr val="lt1"/>
            </a:solidFill>
          </a:ln>
          <a:effectLst/>
        </c:spPr>
        <c:dLbl>
          <c:idx val="0"/>
          <c:layout>
            <c:manualLayout>
              <c:x val="4.1877872086177964E-2"/>
              <c:y val="2.2637430737824437E-2"/>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19"/>
        <c:spPr>
          <a:solidFill>
            <a:schemeClr val="accent6"/>
          </a:solidFill>
          <a:ln w="19050">
            <a:solidFill>
              <a:schemeClr val="lt1"/>
            </a:solidFill>
          </a:ln>
          <a:effectLst/>
        </c:spPr>
        <c:dLbl>
          <c:idx val="0"/>
          <c:layout>
            <c:manualLayout>
              <c:x val="6.8821664865434798E-2"/>
              <c:y val="4.2169728783902011E-3"/>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
        <c:idx val="20"/>
        <c:spPr>
          <a:solidFill>
            <a:schemeClr val="accent6"/>
          </a:solidFill>
          <a:ln w="19050">
            <a:solidFill>
              <a:schemeClr val="lt1"/>
            </a:solidFill>
          </a:ln>
          <a:effectLst/>
        </c:spPr>
        <c:dLbl>
          <c:idx val="0"/>
          <c:layout>
            <c:manualLayout>
              <c:x val="-0.10108908629218617"/>
              <c:y val="-0.16425452026829979"/>
            </c:manualLayout>
          </c:layout>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ysClr val="windowText" lastClr="000000"/>
                  </a:solidFill>
                  <a:latin typeface="+mn-lt"/>
                  <a:ea typeface="+mn-ea"/>
                  <a:cs typeface="+mn-cs"/>
                </a:defRPr>
              </a:pPr>
              <a:endParaRPr lang="en-US"/>
            </a:p>
          </c:txPr>
          <c:dLblPos val="bestFit"/>
          <c:showLegendKey val="0"/>
          <c:showVal val="1"/>
          <c:showCatName val="1"/>
          <c:showSerName val="0"/>
          <c:showPercent val="0"/>
          <c:showBubbleSize val="0"/>
          <c:extLst>
            <c:ext xmlns:c15="http://schemas.microsoft.com/office/drawing/2012/chart" uri="{CE6537A1-D6FC-4f65-9D91-7224C49458BB}"/>
          </c:extLst>
        </c:dLbl>
      </c:pivotFmt>
    </c:pivotFmts>
    <c:plotArea>
      <c:layout/>
      <c:pieChart>
        <c:varyColors val="1"/>
        <c:ser>
          <c:idx val="0"/>
          <c:order val="0"/>
          <c:tx>
            <c:strRef>
              <c:f>'Dashboard Data'!$I$3</c:f>
              <c:strCache>
                <c:ptCount val="1"/>
                <c:pt idx="0">
                  <c:v>Total</c:v>
                </c:pt>
              </c:strCache>
            </c:strRef>
          </c:tx>
          <c:dPt>
            <c:idx val="0"/>
            <c:bubble3D val="0"/>
            <c:spPr>
              <a:solidFill>
                <a:schemeClr val="accent6"/>
              </a:solidFill>
              <a:ln w="19050">
                <a:solidFill>
                  <a:schemeClr val="lt1"/>
                </a:solidFill>
              </a:ln>
              <a:effectLst/>
            </c:spPr>
            <c:extLst>
              <c:ext xmlns:c16="http://schemas.microsoft.com/office/drawing/2014/chart" uri="{C3380CC4-5D6E-409C-BE32-E72D297353CC}">
                <c16:uniqueId val="{00000001-8659-4E78-ABF7-0C37F5AA9B92}"/>
              </c:ext>
            </c:extLst>
          </c:dPt>
          <c:dPt>
            <c:idx val="1"/>
            <c:bubble3D val="0"/>
            <c:spPr>
              <a:solidFill>
                <a:schemeClr val="accent5"/>
              </a:solidFill>
              <a:ln w="19050">
                <a:solidFill>
                  <a:schemeClr val="lt1"/>
                </a:solidFill>
              </a:ln>
              <a:effectLst/>
            </c:spPr>
            <c:extLst>
              <c:ext xmlns:c16="http://schemas.microsoft.com/office/drawing/2014/chart" uri="{C3380CC4-5D6E-409C-BE32-E72D297353CC}">
                <c16:uniqueId val="{00000003-8659-4E78-ABF7-0C37F5AA9B92}"/>
              </c:ext>
            </c:extLst>
          </c:dPt>
          <c:dPt>
            <c:idx val="2"/>
            <c:bubble3D val="0"/>
            <c:spPr>
              <a:solidFill>
                <a:schemeClr val="accent4"/>
              </a:solidFill>
              <a:ln w="19050">
                <a:solidFill>
                  <a:schemeClr val="lt1"/>
                </a:solidFill>
              </a:ln>
              <a:effectLst/>
            </c:spPr>
            <c:extLst>
              <c:ext xmlns:c16="http://schemas.microsoft.com/office/drawing/2014/chart" uri="{C3380CC4-5D6E-409C-BE32-E72D297353CC}">
                <c16:uniqueId val="{00000005-8659-4E78-ABF7-0C37F5AA9B92}"/>
              </c:ext>
            </c:extLst>
          </c:dPt>
          <c:dPt>
            <c:idx val="3"/>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07-8659-4E78-ABF7-0C37F5AA9B92}"/>
              </c:ext>
            </c:extLst>
          </c:dPt>
          <c:dLbls>
            <c:dLbl>
              <c:idx val="0"/>
              <c:layout>
                <c:manualLayout>
                  <c:x val="4.1877872086177964E-2"/>
                  <c:y val="2.2637430737824437E-2"/>
                </c:manualLayout>
              </c:layout>
              <c:dLblPos val="bestFi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8659-4E78-ABF7-0C37F5AA9B92}"/>
                </c:ext>
              </c:extLst>
            </c:dLbl>
            <c:dLbl>
              <c:idx val="1"/>
              <c:layout>
                <c:manualLayout>
                  <c:x val="-1.2554131099901222E-2"/>
                  <c:y val="0.23348903517829581"/>
                </c:manualLayout>
              </c:layout>
              <c:dLblPos val="bestFit"/>
              <c:showLegendKey val="0"/>
              <c:showVal val="1"/>
              <c:showCatName val="1"/>
              <c:showSerName val="0"/>
              <c:showPercent val="0"/>
              <c:showBubbleSize val="0"/>
              <c:extLst>
                <c:ext xmlns:c15="http://schemas.microsoft.com/office/drawing/2012/chart" uri="{CE6537A1-D6FC-4f65-9D91-7224C49458BB}">
                  <c15:layout>
                    <c:manualLayout>
                      <c:w val="0.27269065928377367"/>
                      <c:h val="0.14610881696230141"/>
                    </c:manualLayout>
                  </c15:layout>
                </c:ext>
                <c:ext xmlns:c16="http://schemas.microsoft.com/office/drawing/2014/chart" uri="{C3380CC4-5D6E-409C-BE32-E72D297353CC}">
                  <c16:uniqueId val="{00000003-8659-4E78-ABF7-0C37F5AA9B92}"/>
                </c:ext>
              </c:extLst>
            </c:dLbl>
            <c:dLbl>
              <c:idx val="2"/>
              <c:layout>
                <c:manualLayout>
                  <c:x val="-7.4529557002332047E-2"/>
                  <c:y val="-0.16425452026829979"/>
                </c:manualLayout>
              </c:layout>
              <c:dLblPos val="bestFit"/>
              <c:showLegendKey val="0"/>
              <c:showVal val="1"/>
              <c:showCatName val="1"/>
              <c:showSerName val="0"/>
              <c:showPercent val="0"/>
              <c:showBubbleSize val="0"/>
              <c:extLst>
                <c:ext xmlns:c15="http://schemas.microsoft.com/office/drawing/2012/chart" uri="{CE6537A1-D6FC-4f65-9D91-7224C49458BB}">
                  <c15:layout>
                    <c:manualLayout>
                      <c:w val="0.22462721896894128"/>
                      <c:h val="0.28548877707368098"/>
                    </c:manualLayout>
                  </c15:layout>
                </c:ext>
                <c:ext xmlns:c16="http://schemas.microsoft.com/office/drawing/2014/chart" uri="{C3380CC4-5D6E-409C-BE32-E72D297353CC}">
                  <c16:uniqueId val="{00000005-8659-4E78-ABF7-0C37F5AA9B92}"/>
                </c:ext>
              </c:extLst>
            </c:dLbl>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bg1"/>
                    </a:solidFill>
                    <a:latin typeface="+mn-lt"/>
                    <a:ea typeface="+mn-ea"/>
                    <a:cs typeface="+mn-cs"/>
                  </a:defRPr>
                </a:pPr>
                <a:endParaRPr lang="en-US"/>
              </a:p>
            </c:txPr>
            <c:dLblPos val="bestFit"/>
            <c:showLegendKey val="0"/>
            <c:showVal val="1"/>
            <c:showCatName val="1"/>
            <c:showSerName val="0"/>
            <c:showPercent val="0"/>
            <c:showBubbleSize val="0"/>
            <c:showLeaderLines val="1"/>
            <c:leaderLines>
              <c:spPr>
                <a:ln w="9525" cap="flat" cmpd="sng" algn="ctr">
                  <a:solidFill>
                    <a:schemeClr val="bg1"/>
                  </a:solidFill>
                  <a:round/>
                </a:ln>
                <a:effectLst/>
              </c:spPr>
            </c:leaderLines>
            <c:extLst>
              <c:ext xmlns:c15="http://schemas.microsoft.com/office/drawing/2012/chart" uri="{CE6537A1-D6FC-4f65-9D91-7224C49458BB}"/>
            </c:extLst>
          </c:dLbls>
          <c:cat>
            <c:strRef>
              <c:f>'Dashboard Data'!$H$4:$H$8</c:f>
              <c:strCache>
                <c:ptCount val="4"/>
                <c:pt idx="0">
                  <c:v>app</c:v>
                </c:pt>
                <c:pt idx="1">
                  <c:v>dashboard</c:v>
                </c:pt>
                <c:pt idx="2">
                  <c:v>gurucool</c:v>
                </c:pt>
                <c:pt idx="3">
                  <c:v>(blank)</c:v>
                </c:pt>
              </c:strCache>
            </c:strRef>
          </c:cat>
          <c:val>
            <c:numRef>
              <c:f>'Dashboard Data'!$I$4:$I$8</c:f>
              <c:numCache>
                <c:formatCode>General</c:formatCode>
                <c:ptCount val="4"/>
                <c:pt idx="0">
                  <c:v>7800</c:v>
                </c:pt>
                <c:pt idx="1">
                  <c:v>2</c:v>
                </c:pt>
                <c:pt idx="2">
                  <c:v>20225</c:v>
                </c:pt>
              </c:numCache>
            </c:numRef>
          </c:val>
          <c:extLst>
            <c:ext xmlns:c16="http://schemas.microsoft.com/office/drawing/2014/chart" uri="{C3380CC4-5D6E-409C-BE32-E72D297353CC}">
              <c16:uniqueId val="{00000008-8659-4E78-ABF7-0C37F5AA9B92}"/>
            </c:ext>
          </c:extLst>
        </c:ser>
        <c:dLbls>
          <c:dLblPos val="bestFit"/>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38100"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[AstroSage_analysis_Parakh.xlsx]Dashboard Data!PivotTable6</c:name>
    <c:fmtId val="67"/>
  </c:pivotSource>
  <c:chart>
    <c:title>
      <c:tx>
        <c:rich>
          <a:bodyPr rot="0" spcFirstLastPara="1" vertOverflow="ellipsis" vert="horz" wrap="square" anchor="ctr" anchorCtr="1"/>
          <a:lstStyle/>
          <a:p>
            <a:pPr>
              <a:defRPr sz="2000" b="1" i="0" u="none" strike="noStrike" kern="1200" baseline="0">
                <a:solidFill>
                  <a:schemeClr val="bg1"/>
                </a:solidFill>
                <a:latin typeface="+mn-lt"/>
                <a:ea typeface="+mn-ea"/>
                <a:cs typeface="+mn-cs"/>
              </a:defRPr>
            </a:pPr>
            <a:r>
              <a:rPr lang="en-US" sz="2000">
                <a:solidFill>
                  <a:schemeClr val="bg1"/>
                </a:solidFill>
              </a:rPr>
              <a:t>TOP 10 GURU BASED ON RATING</a:t>
            </a:r>
          </a:p>
        </c:rich>
      </c:tx>
      <c:overlay val="0"/>
      <c:spPr>
        <a:noFill/>
        <a:ln>
          <a:noFill/>
        </a:ln>
        <a:effectLst/>
      </c:spPr>
      <c:txPr>
        <a:bodyPr rot="0" spcFirstLastPara="1" vertOverflow="ellipsis" vert="horz" wrap="square" anchor="ctr" anchorCtr="1"/>
        <a:lstStyle/>
        <a:p>
          <a:pPr>
            <a:defRPr sz="2000" b="1" i="0" u="none" strike="noStrike" kern="1200" baseline="0">
              <a:solidFill>
                <a:schemeClr val="bg1"/>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'Dashboard Data'!$T$3</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'Dashboard Data'!$S$4:$S$14</c:f>
              <c:strCache>
                <c:ptCount val="10"/>
                <c:pt idx="0">
                  <c:v>Astro  Pujaa Rai</c:v>
                </c:pt>
                <c:pt idx="1">
                  <c:v>Astro  Saraswat</c:v>
                </c:pt>
                <c:pt idx="2">
                  <c:v>Astro  Trisha</c:v>
                </c:pt>
                <c:pt idx="3">
                  <c:v>Astro Manish S</c:v>
                </c:pt>
                <c:pt idx="4">
                  <c:v>Astro Reema</c:v>
                </c:pt>
                <c:pt idx="5">
                  <c:v>Daljit Kaur</c:v>
                </c:pt>
                <c:pt idx="6">
                  <c:v>Tarot  Ankita</c:v>
                </c:pt>
                <c:pt idx="7">
                  <c:v>Tarot  Diva Poonam</c:v>
                </c:pt>
                <c:pt idx="8">
                  <c:v>Tarot  Mystical</c:v>
                </c:pt>
                <c:pt idx="9">
                  <c:v>Tarot  Oormika</c:v>
                </c:pt>
              </c:strCache>
            </c:strRef>
          </c:cat>
          <c:val>
            <c:numRef>
              <c:f>'Dashboard Data'!$T$4:$T$14</c:f>
              <c:numCache>
                <c:formatCode>0.0</c:formatCode>
                <c:ptCount val="10"/>
                <c:pt idx="0">
                  <c:v>7.5</c:v>
                </c:pt>
                <c:pt idx="1">
                  <c:v>5.6111111111111107</c:v>
                </c:pt>
                <c:pt idx="2">
                  <c:v>5.4243243243243242</c:v>
                </c:pt>
                <c:pt idx="3">
                  <c:v>5.0487804878048781</c:v>
                </c:pt>
                <c:pt idx="4">
                  <c:v>5.9</c:v>
                </c:pt>
                <c:pt idx="5">
                  <c:v>5.9459459459459456</c:v>
                </c:pt>
                <c:pt idx="6">
                  <c:v>5.75</c:v>
                </c:pt>
                <c:pt idx="7">
                  <c:v>5.4626865671641793</c:v>
                </c:pt>
                <c:pt idx="8">
                  <c:v>7.5</c:v>
                </c:pt>
                <c:pt idx="9">
                  <c:v>5.4</c:v>
                </c:pt>
              </c:numCache>
            </c:numRef>
          </c:val>
          <c:extLst>
            <c:ext xmlns:c16="http://schemas.microsoft.com/office/drawing/2014/chart" uri="{C3380CC4-5D6E-409C-BE32-E72D297353CC}">
              <c16:uniqueId val="{00000000-6BF2-42ED-9DBD-4BBE3E90F4E5}"/>
            </c:ext>
          </c:extLst>
        </c:ser>
        <c:dLbls>
          <c:dLblPos val="outEnd"/>
          <c:showLegendKey val="0"/>
          <c:showVal val="1"/>
          <c:showCatName val="0"/>
          <c:showSerName val="0"/>
          <c:showPercent val="0"/>
          <c:showBubbleSize val="0"/>
        </c:dLbls>
        <c:gapWidth val="100"/>
        <c:overlap val="-24"/>
        <c:axId val="1383519615"/>
        <c:axId val="1383505695"/>
      </c:barChart>
      <c:catAx>
        <c:axId val="138351961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383505695"/>
        <c:crosses val="autoZero"/>
        <c:auto val="1"/>
        <c:lblAlgn val="ctr"/>
        <c:lblOffset val="100"/>
        <c:noMultiLvlLbl val="0"/>
      </c:catAx>
      <c:valAx>
        <c:axId val="1383505695"/>
        <c:scaling>
          <c:orientation val="minMax"/>
        </c:scaling>
        <c:delete val="0"/>
        <c:axPos val="l"/>
        <c:majorGridlines>
          <c:spPr>
            <a:ln w="9525" cap="flat" cmpd="sng" algn="ctr">
              <a:no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38351961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38100"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[AstroSage_analysis_Parakh.xlsx]Dashboard Data!PivotTable7</c:name>
    <c:fmtId val="73"/>
  </c:pivotSource>
  <c:chart>
    <c:title>
      <c:tx>
        <c:rich>
          <a:bodyPr rot="0" spcFirstLastPara="1" vertOverflow="ellipsis" vert="horz" wrap="square" anchor="ctr" anchorCtr="1"/>
          <a:lstStyle/>
          <a:p>
            <a:pPr>
              <a:defRPr sz="2000" b="1" i="0" u="none" strike="noStrike" kern="1200" baseline="0">
                <a:solidFill>
                  <a:schemeClr val="bg1"/>
                </a:solidFill>
                <a:latin typeface="+mn-lt"/>
                <a:ea typeface="+mn-ea"/>
                <a:cs typeface="+mn-cs"/>
              </a:defRPr>
            </a:pPr>
            <a:r>
              <a:rPr lang="en-US" sz="2000" b="1">
                <a:solidFill>
                  <a:schemeClr val="bg1"/>
                </a:solidFill>
              </a:rPr>
              <a:t>TOP 10 GURU BASED ON NO. OF CONSULTATION</a:t>
            </a:r>
          </a:p>
        </c:rich>
      </c:tx>
      <c:overlay val="0"/>
      <c:spPr>
        <a:noFill/>
        <a:ln>
          <a:noFill/>
        </a:ln>
        <a:effectLst/>
      </c:spPr>
      <c:txPr>
        <a:bodyPr rot="0" spcFirstLastPara="1" vertOverflow="ellipsis" vert="horz" wrap="square" anchor="ctr" anchorCtr="1"/>
        <a:lstStyle/>
        <a:p>
          <a:pPr>
            <a:defRPr sz="2000" b="1" i="0" u="none" strike="noStrike" kern="1200" baseline="0">
              <a:solidFill>
                <a:schemeClr val="bg1"/>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'Dashboard Data'!$Y$3</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'Dashboard Data'!$X$4:$X$14</c:f>
              <c:strCache>
                <c:ptCount val="10"/>
                <c:pt idx="0">
                  <c:v>Astro  Brejesh</c:v>
                </c:pt>
                <c:pt idx="1">
                  <c:v>Astro  Ruchi</c:v>
                </c:pt>
                <c:pt idx="2">
                  <c:v>Astro  Sakthi</c:v>
                </c:pt>
                <c:pt idx="3">
                  <c:v>Astro  Yogendra</c:v>
                </c:pt>
                <c:pt idx="4">
                  <c:v>Astro Divya</c:v>
                </c:pt>
                <c:pt idx="5">
                  <c:v>Astro Krishaa</c:v>
                </c:pt>
                <c:pt idx="6">
                  <c:v>Astro Shalini</c:v>
                </c:pt>
                <c:pt idx="7">
                  <c:v>Astro Sonam S</c:v>
                </c:pt>
                <c:pt idx="8">
                  <c:v>Tarot  Gurpreet</c:v>
                </c:pt>
                <c:pt idx="9">
                  <c:v>Tarot Bee Riya</c:v>
                </c:pt>
              </c:strCache>
            </c:strRef>
          </c:cat>
          <c:val>
            <c:numRef>
              <c:f>'Dashboard Data'!$Y$4:$Y$14</c:f>
              <c:numCache>
                <c:formatCode>General</c:formatCode>
                <c:ptCount val="10"/>
                <c:pt idx="0">
                  <c:v>1070</c:v>
                </c:pt>
                <c:pt idx="1">
                  <c:v>777</c:v>
                </c:pt>
                <c:pt idx="2">
                  <c:v>1450</c:v>
                </c:pt>
                <c:pt idx="3">
                  <c:v>735</c:v>
                </c:pt>
                <c:pt idx="4">
                  <c:v>1056</c:v>
                </c:pt>
                <c:pt idx="5">
                  <c:v>1580</c:v>
                </c:pt>
                <c:pt idx="6">
                  <c:v>1321</c:v>
                </c:pt>
                <c:pt idx="7">
                  <c:v>752</c:v>
                </c:pt>
                <c:pt idx="8">
                  <c:v>1000</c:v>
                </c:pt>
                <c:pt idx="9">
                  <c:v>743</c:v>
                </c:pt>
              </c:numCache>
            </c:numRef>
          </c:val>
          <c:extLst>
            <c:ext xmlns:c16="http://schemas.microsoft.com/office/drawing/2014/chart" uri="{C3380CC4-5D6E-409C-BE32-E72D297353CC}">
              <c16:uniqueId val="{00000000-A3B9-403C-8A06-A774030430D3}"/>
            </c:ext>
          </c:extLst>
        </c:ser>
        <c:dLbls>
          <c:dLblPos val="outEnd"/>
          <c:showLegendKey val="0"/>
          <c:showVal val="1"/>
          <c:showCatName val="0"/>
          <c:showSerName val="0"/>
          <c:showPercent val="0"/>
          <c:showBubbleSize val="0"/>
        </c:dLbls>
        <c:gapWidth val="100"/>
        <c:overlap val="-24"/>
        <c:axId val="1156430207"/>
        <c:axId val="1156444127"/>
      </c:barChart>
      <c:catAx>
        <c:axId val="1156430207"/>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156444127"/>
        <c:crosses val="autoZero"/>
        <c:auto val="1"/>
        <c:lblAlgn val="ctr"/>
        <c:lblOffset val="100"/>
        <c:noMultiLvlLbl val="0"/>
      </c:catAx>
      <c:valAx>
        <c:axId val="1156444127"/>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15643020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38100"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[AstroSage_analysis_Parakh.xlsx]Dashboard Data!PivotTable5</c:name>
    <c:fmtId val="58"/>
  </c:pivotSource>
  <c:chart>
    <c:title>
      <c:tx>
        <c:rich>
          <a:bodyPr rot="0" spcFirstLastPara="1" vertOverflow="ellipsis" vert="horz" wrap="square" anchor="ctr" anchorCtr="1"/>
          <a:lstStyle/>
          <a:p>
            <a:pPr>
              <a:defRPr sz="2000" b="1" i="0" u="none" strike="noStrike" kern="1200" baseline="0">
                <a:solidFill>
                  <a:schemeClr val="bg1"/>
                </a:solidFill>
                <a:latin typeface="+mn-lt"/>
                <a:ea typeface="+mn-ea"/>
                <a:cs typeface="+mn-cs"/>
              </a:defRPr>
            </a:pPr>
            <a:r>
              <a:rPr lang="en-US" sz="2000" b="1" dirty="0">
                <a:solidFill>
                  <a:schemeClr val="bg1"/>
                </a:solidFill>
              </a:rPr>
              <a:t>AVERAGE NO. OF CALL VS EACH HOUR RANGE</a:t>
            </a:r>
          </a:p>
        </c:rich>
      </c:tx>
      <c:layout>
        <c:manualLayout>
          <c:xMode val="edge"/>
          <c:yMode val="edge"/>
          <c:x val="0.17254143664937835"/>
          <c:y val="1.8480394277494198E-2"/>
        </c:manualLayout>
      </c:layout>
      <c:overlay val="0"/>
      <c:spPr>
        <a:noFill/>
        <a:ln>
          <a:noFill/>
        </a:ln>
        <a:effectLst/>
      </c:spPr>
      <c:txPr>
        <a:bodyPr rot="0" spcFirstLastPara="1" vertOverflow="ellipsis" vert="horz" wrap="square" anchor="ctr" anchorCtr="1"/>
        <a:lstStyle/>
        <a:p>
          <a:pPr>
            <a:defRPr sz="2000" b="1" i="0" u="none" strike="noStrike" kern="1200" baseline="0">
              <a:solidFill>
                <a:schemeClr val="bg1"/>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'Dashboard Data'!$O$3</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'Dashboard Data'!$N$4:$N$12</c:f>
              <c:strCache>
                <c:ptCount val="8"/>
                <c:pt idx="0">
                  <c:v>12–2 AM</c:v>
                </c:pt>
                <c:pt idx="1">
                  <c:v>12–2 PM</c:v>
                </c:pt>
                <c:pt idx="2">
                  <c:v>3–5 AM</c:v>
                </c:pt>
                <c:pt idx="3">
                  <c:v>3–5 PM</c:v>
                </c:pt>
                <c:pt idx="4">
                  <c:v>6–8 AM</c:v>
                </c:pt>
                <c:pt idx="5">
                  <c:v>6–8 PM</c:v>
                </c:pt>
                <c:pt idx="6">
                  <c:v>9–11 AM</c:v>
                </c:pt>
                <c:pt idx="7">
                  <c:v>9–11 PM</c:v>
                </c:pt>
              </c:strCache>
            </c:strRef>
          </c:cat>
          <c:val>
            <c:numRef>
              <c:f>'Dashboard Data'!$O$4:$O$12</c:f>
              <c:numCache>
                <c:formatCode>General</c:formatCode>
                <c:ptCount val="8"/>
                <c:pt idx="0">
                  <c:v>1078</c:v>
                </c:pt>
                <c:pt idx="1">
                  <c:v>4843</c:v>
                </c:pt>
                <c:pt idx="2">
                  <c:v>3441</c:v>
                </c:pt>
                <c:pt idx="3">
                  <c:v>4968</c:v>
                </c:pt>
                <c:pt idx="4">
                  <c:v>5397</c:v>
                </c:pt>
                <c:pt idx="5">
                  <c:v>2575</c:v>
                </c:pt>
                <c:pt idx="6">
                  <c:v>4843</c:v>
                </c:pt>
                <c:pt idx="7">
                  <c:v>882</c:v>
                </c:pt>
              </c:numCache>
            </c:numRef>
          </c:val>
          <c:extLst>
            <c:ext xmlns:c16="http://schemas.microsoft.com/office/drawing/2014/chart" uri="{C3380CC4-5D6E-409C-BE32-E72D297353CC}">
              <c16:uniqueId val="{00000000-8F76-484E-8996-8DC2A4286FD8}"/>
            </c:ext>
          </c:extLst>
        </c:ser>
        <c:dLbls>
          <c:dLblPos val="outEnd"/>
          <c:showLegendKey val="0"/>
          <c:showVal val="1"/>
          <c:showCatName val="0"/>
          <c:showSerName val="0"/>
          <c:showPercent val="0"/>
          <c:showBubbleSize val="0"/>
        </c:dLbls>
        <c:gapWidth val="115"/>
        <c:overlap val="-20"/>
        <c:axId val="1383532095"/>
        <c:axId val="1383546495"/>
      </c:barChart>
      <c:catAx>
        <c:axId val="1383532095"/>
        <c:scaling>
          <c:orientation val="minMax"/>
        </c:scaling>
        <c:delete val="0"/>
        <c:axPos val="l"/>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383546495"/>
        <c:crosses val="autoZero"/>
        <c:auto val="1"/>
        <c:lblAlgn val="ctr"/>
        <c:lblOffset val="100"/>
        <c:noMultiLvlLbl val="0"/>
      </c:catAx>
      <c:valAx>
        <c:axId val="1383546495"/>
        <c:scaling>
          <c:orientation val="minMax"/>
        </c:scaling>
        <c:delete val="0"/>
        <c:axPos val="b"/>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38353209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38100"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[AstroSage_analysis_Parakh.xlsx]Dashboard Data!PivotTable3</c:name>
    <c:fmtId val="61"/>
  </c:pivotSource>
  <c:chart>
    <c:title>
      <c:tx>
        <c:rich>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r>
              <a:rPr lang="en-US">
                <a:solidFill>
                  <a:schemeClr val="bg1"/>
                </a:solidFill>
              </a:rPr>
              <a:t>DAILY NO. OF CONSULTATION TYPE</a:t>
            </a:r>
          </a:p>
        </c:rich>
      </c:tx>
      <c:overlay val="0"/>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'Dashboard Data'!$B$52</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dLbl>
              <c:idx val="10"/>
              <c:layout>
                <c:manualLayout>
                  <c:x val="-2.7510318355036712E-3"/>
                  <c:y val="-9.0843738040994413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948-4694-AF78-53E2FD6A6763}"/>
                </c:ext>
              </c:extLst>
            </c:dLbl>
            <c:dLbl>
              <c:idx val="13"/>
              <c:layout>
                <c:manualLayout>
                  <c:x val="7.3360848946762772E-3"/>
                  <c:y val="-6.661874123006238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948-4694-AF78-53E2FD6A6763}"/>
                </c:ext>
              </c:extLst>
            </c:dLbl>
            <c:dLbl>
              <c:idx val="19"/>
              <c:layout>
                <c:manualLayout>
                  <c:x val="0"/>
                  <c:y val="-9.9928111845093565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A948-4694-AF78-53E2FD6A6763}"/>
                </c:ext>
              </c:extLst>
            </c:dLbl>
            <c:dLbl>
              <c:idx val="23"/>
              <c:layout>
                <c:manualLayout>
                  <c:x val="0"/>
                  <c:y val="-5.4506242824596478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948-4694-AF78-53E2FD6A6763}"/>
                </c:ext>
              </c:extLst>
            </c:dLbl>
            <c:dLbl>
              <c:idx val="25"/>
              <c:layout>
                <c:manualLayout>
                  <c:x val="8.2530955065106774E-3"/>
                  <c:y val="-2.4224996810931768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A948-4694-AF78-53E2FD6A6763}"/>
                </c:ext>
              </c:extLst>
            </c:dLbl>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bg1"/>
                      </a:solidFill>
                      <a:round/>
                    </a:ln>
                    <a:effectLst/>
                  </c:spPr>
                </c15:leaderLines>
              </c:ext>
            </c:extLst>
          </c:dLbls>
          <c:cat>
            <c:strRef>
              <c:f>'Dashboard Data'!$A$53:$A$88</c:f>
              <c:strCache>
                <c:ptCount val="35"/>
                <c:pt idx="0">
                  <c:v>1/1/2024</c:v>
                </c:pt>
                <c:pt idx="1">
                  <c:v>1/2/2024</c:v>
                </c:pt>
                <c:pt idx="2">
                  <c:v>1/3/2024</c:v>
                </c:pt>
                <c:pt idx="3">
                  <c:v>12/1/2023</c:v>
                </c:pt>
                <c:pt idx="4">
                  <c:v>12/10/2023</c:v>
                </c:pt>
                <c:pt idx="5">
                  <c:v>12/11/2023</c:v>
                </c:pt>
                <c:pt idx="6">
                  <c:v>12/12/2023</c:v>
                </c:pt>
                <c:pt idx="7">
                  <c:v>12/13/2023</c:v>
                </c:pt>
                <c:pt idx="8">
                  <c:v>12/14/2023</c:v>
                </c:pt>
                <c:pt idx="9">
                  <c:v>12/15/2023</c:v>
                </c:pt>
                <c:pt idx="10">
                  <c:v>12/16/2023</c:v>
                </c:pt>
                <c:pt idx="11">
                  <c:v>12/17/2023</c:v>
                </c:pt>
                <c:pt idx="12">
                  <c:v>12/18/2023</c:v>
                </c:pt>
                <c:pt idx="13">
                  <c:v>12/19/2023</c:v>
                </c:pt>
                <c:pt idx="14">
                  <c:v>12/2/2023</c:v>
                </c:pt>
                <c:pt idx="15">
                  <c:v>12/20/2023</c:v>
                </c:pt>
                <c:pt idx="16">
                  <c:v>12/21/2023</c:v>
                </c:pt>
                <c:pt idx="17">
                  <c:v>12/22/2023</c:v>
                </c:pt>
                <c:pt idx="18">
                  <c:v>12/23/2023</c:v>
                </c:pt>
                <c:pt idx="19">
                  <c:v>12/24/2023</c:v>
                </c:pt>
                <c:pt idx="20">
                  <c:v>12/25/2023</c:v>
                </c:pt>
                <c:pt idx="21">
                  <c:v>12/26/2023</c:v>
                </c:pt>
                <c:pt idx="22">
                  <c:v>12/27/2023</c:v>
                </c:pt>
                <c:pt idx="23">
                  <c:v>12/28/2023</c:v>
                </c:pt>
                <c:pt idx="24">
                  <c:v>12/29/2023</c:v>
                </c:pt>
                <c:pt idx="25">
                  <c:v>12/3/2023</c:v>
                </c:pt>
                <c:pt idx="26">
                  <c:v>12/30/2023</c:v>
                </c:pt>
                <c:pt idx="27">
                  <c:v>12/31/2023</c:v>
                </c:pt>
                <c:pt idx="28">
                  <c:v>12/4/2023</c:v>
                </c:pt>
                <c:pt idx="29">
                  <c:v>12/5/2023</c:v>
                </c:pt>
                <c:pt idx="30">
                  <c:v>12/6/2023</c:v>
                </c:pt>
                <c:pt idx="31">
                  <c:v>12/7/2023</c:v>
                </c:pt>
                <c:pt idx="32">
                  <c:v>12/8/2023</c:v>
                </c:pt>
                <c:pt idx="33">
                  <c:v>12/9/2023</c:v>
                </c:pt>
                <c:pt idx="34">
                  <c:v>(blank)</c:v>
                </c:pt>
              </c:strCache>
            </c:strRef>
          </c:cat>
          <c:val>
            <c:numRef>
              <c:f>'Dashboard Data'!$B$53:$B$88</c:f>
              <c:numCache>
                <c:formatCode>General</c:formatCode>
                <c:ptCount val="35"/>
                <c:pt idx="0">
                  <c:v>325</c:v>
                </c:pt>
                <c:pt idx="1">
                  <c:v>845</c:v>
                </c:pt>
                <c:pt idx="2">
                  <c:v>369</c:v>
                </c:pt>
                <c:pt idx="3">
                  <c:v>1055</c:v>
                </c:pt>
                <c:pt idx="4">
                  <c:v>594</c:v>
                </c:pt>
                <c:pt idx="5">
                  <c:v>582</c:v>
                </c:pt>
                <c:pt idx="6">
                  <c:v>555</c:v>
                </c:pt>
                <c:pt idx="7">
                  <c:v>621</c:v>
                </c:pt>
                <c:pt idx="8">
                  <c:v>916</c:v>
                </c:pt>
                <c:pt idx="9">
                  <c:v>1325</c:v>
                </c:pt>
                <c:pt idx="10">
                  <c:v>952</c:v>
                </c:pt>
                <c:pt idx="11">
                  <c:v>928</c:v>
                </c:pt>
                <c:pt idx="12">
                  <c:v>1075</c:v>
                </c:pt>
                <c:pt idx="13">
                  <c:v>1045</c:v>
                </c:pt>
                <c:pt idx="14">
                  <c:v>1005</c:v>
                </c:pt>
                <c:pt idx="15">
                  <c:v>857</c:v>
                </c:pt>
                <c:pt idx="16">
                  <c:v>816</c:v>
                </c:pt>
                <c:pt idx="17">
                  <c:v>774</c:v>
                </c:pt>
                <c:pt idx="18">
                  <c:v>1060</c:v>
                </c:pt>
                <c:pt idx="19">
                  <c:v>1060</c:v>
                </c:pt>
                <c:pt idx="20">
                  <c:v>1098</c:v>
                </c:pt>
                <c:pt idx="21">
                  <c:v>808</c:v>
                </c:pt>
                <c:pt idx="22">
                  <c:v>1002</c:v>
                </c:pt>
                <c:pt idx="23">
                  <c:v>1077</c:v>
                </c:pt>
                <c:pt idx="24">
                  <c:v>1022</c:v>
                </c:pt>
                <c:pt idx="25">
                  <c:v>992</c:v>
                </c:pt>
                <c:pt idx="26">
                  <c:v>778</c:v>
                </c:pt>
                <c:pt idx="27">
                  <c:v>1014</c:v>
                </c:pt>
                <c:pt idx="28">
                  <c:v>933</c:v>
                </c:pt>
                <c:pt idx="29">
                  <c:v>713</c:v>
                </c:pt>
                <c:pt idx="30">
                  <c:v>524</c:v>
                </c:pt>
                <c:pt idx="31">
                  <c:v>530</c:v>
                </c:pt>
                <c:pt idx="32">
                  <c:v>340</c:v>
                </c:pt>
                <c:pt idx="33">
                  <c:v>437</c:v>
                </c:pt>
              </c:numCache>
            </c:numRef>
          </c:val>
          <c:extLst>
            <c:ext xmlns:c16="http://schemas.microsoft.com/office/drawing/2014/chart" uri="{C3380CC4-5D6E-409C-BE32-E72D297353CC}">
              <c16:uniqueId val="{00000000-A948-4694-AF78-53E2FD6A6763}"/>
            </c:ext>
          </c:extLst>
        </c:ser>
        <c:dLbls>
          <c:dLblPos val="outEnd"/>
          <c:showLegendKey val="0"/>
          <c:showVal val="1"/>
          <c:showCatName val="0"/>
          <c:showSerName val="0"/>
          <c:showPercent val="0"/>
          <c:showBubbleSize val="0"/>
        </c:dLbls>
        <c:gapWidth val="100"/>
        <c:overlap val="-24"/>
        <c:axId val="1383458175"/>
        <c:axId val="1383441855"/>
      </c:barChart>
      <c:catAx>
        <c:axId val="1383458175"/>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383441855"/>
        <c:crosses val="autoZero"/>
        <c:auto val="1"/>
        <c:lblAlgn val="ctr"/>
        <c:lblOffset val="100"/>
        <c:noMultiLvlLbl val="0"/>
      </c:catAx>
      <c:valAx>
        <c:axId val="1383441855"/>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crossAx val="1383458175"/>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38100" cap="flat" cmpd="sng" algn="ctr">
      <a:solidFill>
        <a:srgbClr val="00B0F0"/>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7.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8.xml><?xml version="1.0" encoding="utf-8"?>
<cs:chartStyle xmlns:cs="http://schemas.microsoft.com/office/drawing/2012/chartStyle" xmlns:a="http://schemas.openxmlformats.org/drawingml/2006/main" id="341">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9.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media/hdphoto1.wdp>
</file>

<file path=ppt/media/hdphoto2.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7629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Slide 2 master">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3215908"/>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a:t>8/28/2025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a:t>‹#›</a:t>
            </a:fld>
            <a:endParaRPr lang="en-US" dirty="0"/>
          </a:p>
        </p:txBody>
      </p:sp>
    </p:spTree>
    <p:extLst>
      <p:ext uri="{BB962C8B-B14F-4D97-AF65-F5344CB8AC3E}">
        <p14:creationId xmlns:p14="http://schemas.microsoft.com/office/powerpoint/2010/main" val="3583036721"/>
      </p:ext>
    </p:extLst>
  </p:cSld>
  <p:clrMap bg1="lt1" tx1="dk1" bg2="lt2" tx2="dk2" accent1="accent1" accent2="accent2" accent3="accent3" accent4="accent4" accent5="accent5" accent6="accent6" hlink="hlink" folHlink="folHlink"/>
  <p:sldLayoutIdLst>
    <p:sldLayoutId id="2147483650" r:id="rId1"/>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chemeClr val="tx1"/>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483391" y="1979414"/>
            <a:ext cx="7556421" cy="1860233"/>
          </a:xfrm>
          <a:prstGeom prst="rect">
            <a:avLst/>
          </a:prstGeom>
          <a:noFill/>
          <a:ln/>
        </p:spPr>
        <p:txBody>
          <a:bodyPr wrap="square" lIns="0" tIns="0" rIns="0" bIns="0" rtlCol="0" anchor="t"/>
          <a:lstStyle/>
          <a:p>
            <a:pPr marL="0" indent="0" algn="ctr">
              <a:lnSpc>
                <a:spcPts val="4850"/>
              </a:lnSpc>
              <a:buNone/>
            </a:pPr>
            <a:r>
              <a:rPr lang="en-US" sz="3900" dirty="0">
                <a:solidFill>
                  <a:schemeClr val="bg1"/>
                </a:solidFill>
                <a:latin typeface="Lato Black" panose="020F0502020204030203" pitchFamily="34" charset="0"/>
                <a:ea typeface="Lato Black" panose="020F0502020204030203" pitchFamily="34" charset="0"/>
                <a:cs typeface="Lato Black" panose="020F0502020204030203" pitchFamily="34" charset="0"/>
              </a:rPr>
              <a:t>OPTIMIZING ASTROGURU'S CALL CENTER PERFORMANCE</a:t>
            </a:r>
          </a:p>
        </p:txBody>
      </p:sp>
      <p:sp>
        <p:nvSpPr>
          <p:cNvPr id="4" name="Text 1"/>
          <p:cNvSpPr/>
          <p:nvPr/>
        </p:nvSpPr>
        <p:spPr>
          <a:xfrm>
            <a:off x="6280190" y="4389953"/>
            <a:ext cx="7556421" cy="992267"/>
          </a:xfrm>
          <a:prstGeom prst="rect">
            <a:avLst/>
          </a:prstGeom>
          <a:noFill/>
          <a:ln/>
        </p:spPr>
        <p:txBody>
          <a:bodyPr wrap="square" lIns="0" tIns="0" rIns="0" bIns="0" rtlCol="0" anchor="t"/>
          <a:lstStyle/>
          <a:p>
            <a:pPr marL="0" indent="0" algn="ctr">
              <a:lnSpc>
                <a:spcPts val="3900"/>
              </a:lnSpc>
              <a:buNone/>
            </a:pPr>
            <a:r>
              <a:rPr lang="en-US" sz="3100" dirty="0">
                <a:solidFill>
                  <a:schemeClr val="bg1"/>
                </a:solidFill>
                <a:latin typeface="Lato Black" panose="020F0502020204030203" pitchFamily="34" charset="0"/>
                <a:ea typeface="Lato Black" panose="020F0502020204030203" pitchFamily="34" charset="0"/>
                <a:cs typeface="Lato Black" panose="020F0502020204030203" pitchFamily="34" charset="0"/>
              </a:rPr>
              <a:t>Data-Driven Strategies for Efficiency &amp; Customer Satisfaction</a:t>
            </a:r>
          </a:p>
        </p:txBody>
      </p:sp>
      <p:sp>
        <p:nvSpPr>
          <p:cNvPr id="5" name="Text 2"/>
          <p:cNvSpPr/>
          <p:nvPr/>
        </p:nvSpPr>
        <p:spPr>
          <a:xfrm>
            <a:off x="6280189" y="5679877"/>
            <a:ext cx="7556421" cy="317540"/>
          </a:xfrm>
          <a:prstGeom prst="rect">
            <a:avLst/>
          </a:prstGeom>
          <a:noFill/>
          <a:ln/>
        </p:spPr>
        <p:txBody>
          <a:bodyPr wrap="none" lIns="0" tIns="0" rIns="0" bIns="0" rtlCol="0" anchor="t"/>
          <a:lstStyle/>
          <a:p>
            <a:pPr marL="0" indent="0" algn="ctr">
              <a:lnSpc>
                <a:spcPts val="2500"/>
              </a:lnSpc>
              <a:buNone/>
            </a:pPr>
            <a:r>
              <a:rPr lang="en-US" sz="1550" dirty="0">
                <a:solidFill>
                  <a:schemeClr val="bg1"/>
                </a:solidFill>
                <a:latin typeface="Noto Sans TC" pitchFamily="34" charset="0"/>
                <a:ea typeface="Noto Sans TC" pitchFamily="34" charset="-122"/>
                <a:cs typeface="Noto Sans TC" pitchFamily="34" charset="-120"/>
              </a:rPr>
              <a:t>Presented By – Parakh Sheth</a:t>
            </a:r>
            <a:endParaRPr lang="en-US" sz="155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1921EE5-DEE4-8CF4-7754-1E8D729B3E05}"/>
              </a:ext>
            </a:extLst>
          </p:cNvPr>
          <p:cNvSpPr txBox="1"/>
          <p:nvPr/>
        </p:nvSpPr>
        <p:spPr>
          <a:xfrm>
            <a:off x="566058" y="199963"/>
            <a:ext cx="7315200" cy="661720"/>
          </a:xfrm>
          <a:prstGeom prst="rect">
            <a:avLst/>
          </a:prstGeom>
          <a:noFill/>
        </p:spPr>
        <p:txBody>
          <a:bodyPr wrap="square">
            <a:spAutoFit/>
          </a:bodyPr>
          <a:lstStyle/>
          <a:p>
            <a:r>
              <a:rPr lang="en-US" sz="3700" dirty="0">
                <a:solidFill>
                  <a:srgbClr val="97B8FF"/>
                </a:solidFill>
                <a:latin typeface="Sora Medium" pitchFamily="34" charset="0"/>
                <a:cs typeface="Sora Medium" pitchFamily="34" charset="-120"/>
              </a:rPr>
              <a:t>WEBSITE</a:t>
            </a:r>
            <a:r>
              <a:rPr lang="en-US" dirty="0">
                <a:solidFill>
                  <a:schemeClr val="bg1"/>
                </a:solidFill>
              </a:rPr>
              <a:t> </a:t>
            </a:r>
            <a:r>
              <a:rPr lang="en-US" sz="3700" dirty="0">
                <a:solidFill>
                  <a:srgbClr val="97B8FF"/>
                </a:solidFill>
                <a:latin typeface="Sora Medium" pitchFamily="34" charset="0"/>
                <a:cs typeface="Sora Medium" pitchFamily="34" charset="-120"/>
              </a:rPr>
              <a:t>DISTRIBUTION</a:t>
            </a:r>
          </a:p>
        </p:txBody>
      </p:sp>
      <p:sp>
        <p:nvSpPr>
          <p:cNvPr id="5" name="Rectangle 1">
            <a:extLst>
              <a:ext uri="{FF2B5EF4-FFF2-40B4-BE49-F238E27FC236}">
                <a16:creationId xmlns:a16="http://schemas.microsoft.com/office/drawing/2014/main" id="{66D9A28E-ABD5-4F6C-BDF8-0F5408337E0E}"/>
              </a:ext>
            </a:extLst>
          </p:cNvPr>
          <p:cNvSpPr>
            <a:spLocks noChangeArrowheads="1"/>
          </p:cNvSpPr>
          <p:nvPr/>
        </p:nvSpPr>
        <p:spPr bwMode="auto">
          <a:xfrm>
            <a:off x="264887" y="1007453"/>
            <a:ext cx="6934199" cy="7268673"/>
          </a:xfrm>
          <a:prstGeom prst="rect">
            <a:avLst/>
          </a:prstGeom>
          <a:noFill/>
          <a:ln/>
        </p:spPr>
        <p:txBody>
          <a:bodyPr wrap="square" lIns="0" tIns="0" rIns="0" bIns="0" rtlCol="0" anchor="t"/>
          <a:lstStyle/>
          <a:p>
            <a:pPr>
              <a:lnSpc>
                <a:spcPts val="2350"/>
              </a:lnSpc>
              <a:buSzPct val="100000"/>
            </a:pPr>
            <a:r>
              <a:rPr lang="en-US" altLang="en-US" sz="1450" b="1" dirty="0" err="1">
                <a:solidFill>
                  <a:schemeClr val="bg2">
                    <a:lumMod val="75000"/>
                  </a:schemeClr>
                </a:solidFill>
                <a:latin typeface="Noto Sans TC" pitchFamily="34" charset="0"/>
                <a:ea typeface="Noto Sans TC" pitchFamily="34" charset="-122"/>
              </a:rPr>
              <a:t>GuruCool</a:t>
            </a:r>
            <a:r>
              <a:rPr lang="en-US" altLang="en-US" sz="1450" b="1" dirty="0">
                <a:solidFill>
                  <a:schemeClr val="bg2">
                    <a:lumMod val="75000"/>
                  </a:schemeClr>
                </a:solidFill>
                <a:latin typeface="Noto Sans TC" pitchFamily="34" charset="0"/>
                <a:ea typeface="Noto Sans TC" pitchFamily="34" charset="-122"/>
              </a:rPr>
              <a:t> Website Dominance: 20,225 Users (72%)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Main platform drives majority of user engagement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Strong web-based customer preference indicates desktop/laptop usage </a:t>
            </a:r>
          </a:p>
          <a:p>
            <a:pPr marL="285750" indent="-285750">
              <a:lnSpc>
                <a:spcPts val="2350"/>
              </a:lnSpc>
              <a:buSzPct val="100000"/>
              <a:buFont typeface="Arial" panose="020B0604020202020204" pitchFamily="34" charset="0"/>
              <a:buChar char="•"/>
            </a:pPr>
            <a:endParaRPr lang="en-US" altLang="en-US" sz="1450" dirty="0">
              <a:solidFill>
                <a:schemeClr val="bg2">
                  <a:lumMod val="75000"/>
                </a:schemeClr>
              </a:solidFill>
              <a:latin typeface="Noto Sans TC" pitchFamily="34" charset="0"/>
              <a:ea typeface="Noto Sans TC" pitchFamily="34" charset="-122"/>
            </a:endParaRPr>
          </a:p>
          <a:p>
            <a:pPr>
              <a:lnSpc>
                <a:spcPts val="2350"/>
              </a:lnSpc>
              <a:buSzPct val="100000"/>
            </a:pPr>
            <a:r>
              <a:rPr lang="en-US" altLang="en-US" sz="1450" b="1" dirty="0">
                <a:solidFill>
                  <a:schemeClr val="bg2">
                    <a:lumMod val="75000"/>
                  </a:schemeClr>
                </a:solidFill>
                <a:latin typeface="Noto Sans TC" pitchFamily="34" charset="0"/>
                <a:ea typeface="Noto Sans TC" pitchFamily="34" charset="-122"/>
              </a:rPr>
              <a:t>Mobile App Performance: 7,800 Users (28%)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Significant mobile user base shows growing digital adoption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One-third of users prefer mobile convenience for consultations </a:t>
            </a:r>
          </a:p>
          <a:p>
            <a:pPr marL="285750" indent="-285750">
              <a:lnSpc>
                <a:spcPts val="2350"/>
              </a:lnSpc>
              <a:buSzPct val="100000"/>
              <a:buFont typeface="Arial" panose="020B0604020202020204" pitchFamily="34" charset="0"/>
              <a:buChar char="•"/>
            </a:pPr>
            <a:endParaRPr lang="en-US" altLang="en-US" sz="1450" dirty="0">
              <a:solidFill>
                <a:schemeClr val="bg2">
                  <a:lumMod val="75000"/>
                </a:schemeClr>
              </a:solidFill>
              <a:latin typeface="Noto Sans TC" pitchFamily="34" charset="0"/>
              <a:ea typeface="Noto Sans TC" pitchFamily="34" charset="-122"/>
            </a:endParaRPr>
          </a:p>
          <a:p>
            <a:pPr>
              <a:lnSpc>
                <a:spcPts val="2350"/>
              </a:lnSpc>
              <a:buSzPct val="100000"/>
            </a:pPr>
            <a:r>
              <a:rPr lang="en-US" altLang="en-US" sz="1450" b="1" dirty="0">
                <a:solidFill>
                  <a:schemeClr val="bg2">
                    <a:lumMod val="75000"/>
                  </a:schemeClr>
                </a:solidFill>
                <a:latin typeface="Noto Sans TC" pitchFamily="34" charset="0"/>
                <a:ea typeface="Noto Sans TC" pitchFamily="34" charset="-122"/>
              </a:rPr>
              <a:t>Digital Channel Balance: 72% Web vs 28% Mobile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Healthy distribution across platforms reduces single-point dependency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Multi-channel strategy successfully capturing diverse user preferences </a:t>
            </a:r>
          </a:p>
          <a:p>
            <a:pPr marL="285750" indent="-285750">
              <a:lnSpc>
                <a:spcPts val="2350"/>
              </a:lnSpc>
              <a:buSzPct val="100000"/>
              <a:buFont typeface="Arial" panose="020B0604020202020204" pitchFamily="34" charset="0"/>
              <a:buChar char="•"/>
            </a:pPr>
            <a:endParaRPr lang="en-US" altLang="en-US" sz="1450" dirty="0">
              <a:solidFill>
                <a:schemeClr val="bg2">
                  <a:lumMod val="75000"/>
                </a:schemeClr>
              </a:solidFill>
              <a:latin typeface="Noto Sans TC" pitchFamily="34" charset="0"/>
              <a:ea typeface="Noto Sans TC" pitchFamily="34" charset="-122"/>
            </a:endParaRPr>
          </a:p>
          <a:p>
            <a:pPr>
              <a:lnSpc>
                <a:spcPts val="2350"/>
              </a:lnSpc>
              <a:buSzPct val="100000"/>
            </a:pPr>
            <a:r>
              <a:rPr lang="en-US" altLang="en-US" sz="1450" b="1" dirty="0">
                <a:solidFill>
                  <a:schemeClr val="bg2">
                    <a:lumMod val="75000"/>
                  </a:schemeClr>
                </a:solidFill>
                <a:latin typeface="Noto Sans TC" pitchFamily="34" charset="0"/>
                <a:ea typeface="Noto Sans TC" pitchFamily="34" charset="-122"/>
              </a:rPr>
              <a:t>Strategic Implication: Cross-Platform Optimization Required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Web platform excellence critical for maintaining 72% user base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Mobile app enhancement opportunity to capture additional market share </a:t>
            </a:r>
          </a:p>
          <a:p>
            <a:pPr marL="285750" indent="-285750">
              <a:lnSpc>
                <a:spcPts val="2350"/>
              </a:lnSpc>
              <a:buSzPct val="100000"/>
              <a:buFont typeface="Arial" panose="020B0604020202020204" pitchFamily="34" charset="0"/>
              <a:buChar char="•"/>
            </a:pPr>
            <a:endParaRPr lang="en-US" altLang="en-US" sz="1450" dirty="0">
              <a:solidFill>
                <a:schemeClr val="bg2">
                  <a:lumMod val="75000"/>
                </a:schemeClr>
              </a:solidFill>
              <a:latin typeface="Noto Sans TC" pitchFamily="34" charset="0"/>
              <a:ea typeface="Noto Sans TC" pitchFamily="34" charset="-122"/>
            </a:endParaRPr>
          </a:p>
          <a:p>
            <a:pPr>
              <a:lnSpc>
                <a:spcPts val="2350"/>
              </a:lnSpc>
              <a:buSzPct val="100000"/>
            </a:pPr>
            <a:r>
              <a:rPr lang="en-US" altLang="en-US" sz="1450" b="1" dirty="0">
                <a:solidFill>
                  <a:schemeClr val="bg2">
                    <a:lumMod val="75000"/>
                  </a:schemeClr>
                </a:solidFill>
                <a:latin typeface="Noto Sans TC" pitchFamily="34" charset="0"/>
                <a:ea typeface="Noto Sans TC" pitchFamily="34" charset="-122"/>
              </a:rPr>
              <a:t>User Behavior Insight: Desktop Preference for Consultations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20K+ users choosing web suggests preference for larger screens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Indicates consultation complexity requiring detailed interface interaction</a:t>
            </a:r>
          </a:p>
          <a:p>
            <a:pPr>
              <a:lnSpc>
                <a:spcPts val="2350"/>
              </a:lnSpc>
              <a:buSzPct val="100000"/>
            </a:pPr>
            <a:r>
              <a:rPr lang="en-US" altLang="en-US" sz="1450" dirty="0">
                <a:solidFill>
                  <a:schemeClr val="bg2">
                    <a:lumMod val="75000"/>
                  </a:schemeClr>
                </a:solidFill>
                <a:latin typeface="Noto Sans TC" pitchFamily="34" charset="0"/>
                <a:ea typeface="Noto Sans TC" pitchFamily="34" charset="-122"/>
              </a:rPr>
              <a:t> </a:t>
            </a:r>
          </a:p>
          <a:p>
            <a:pPr>
              <a:lnSpc>
                <a:spcPts val="2350"/>
              </a:lnSpc>
              <a:buSzPct val="100000"/>
            </a:pPr>
            <a:r>
              <a:rPr lang="en-US" altLang="en-US" sz="1450" b="1" dirty="0">
                <a:solidFill>
                  <a:schemeClr val="bg2">
                    <a:lumMod val="75000"/>
                  </a:schemeClr>
                </a:solidFill>
                <a:latin typeface="Noto Sans TC" pitchFamily="34" charset="0"/>
                <a:ea typeface="Noto Sans TC" pitchFamily="34" charset="-122"/>
              </a:rPr>
              <a:t>Growth Opportunity: Mobile App Conversion Potential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7,800 mobile users demonstrate smartphone consultation viability </a:t>
            </a:r>
          </a:p>
          <a:p>
            <a:pPr marL="285750" indent="-285750">
              <a:lnSpc>
                <a:spcPts val="2350"/>
              </a:lnSpc>
              <a:buSzPct val="100000"/>
              <a:buFont typeface="Arial" panose="020B0604020202020204" pitchFamily="34" charset="0"/>
              <a:buChar char="•"/>
            </a:pPr>
            <a:r>
              <a:rPr lang="en-US" altLang="en-US" sz="1450" dirty="0">
                <a:solidFill>
                  <a:schemeClr val="bg2">
                    <a:lumMod val="75000"/>
                  </a:schemeClr>
                </a:solidFill>
                <a:latin typeface="Noto Sans TC" pitchFamily="34" charset="0"/>
                <a:ea typeface="Noto Sans TC" pitchFamily="34" charset="-122"/>
              </a:rPr>
              <a:t>App feature enhancement could shift more users from web to mobile</a:t>
            </a:r>
          </a:p>
          <a:p>
            <a:pPr>
              <a:lnSpc>
                <a:spcPts val="2350"/>
              </a:lnSpc>
              <a:buSzPct val="100000"/>
            </a:pPr>
            <a:endParaRPr lang="en-US" altLang="en-US" sz="1450" dirty="0">
              <a:solidFill>
                <a:schemeClr val="bg2">
                  <a:lumMod val="75000"/>
                </a:schemeClr>
              </a:solidFill>
              <a:latin typeface="Noto Sans TC" pitchFamily="34" charset="0"/>
              <a:ea typeface="Noto Sans TC" pitchFamily="34" charset="-122"/>
            </a:endParaRPr>
          </a:p>
        </p:txBody>
      </p:sp>
      <p:graphicFrame>
        <p:nvGraphicFramePr>
          <p:cNvPr id="6" name="Chart 5">
            <a:extLst>
              <a:ext uri="{FF2B5EF4-FFF2-40B4-BE49-F238E27FC236}">
                <a16:creationId xmlns:a16="http://schemas.microsoft.com/office/drawing/2014/main" id="{DFEEE607-79B8-4414-A1EE-C3693E2A0C06}"/>
              </a:ext>
            </a:extLst>
          </p:cNvPr>
          <p:cNvGraphicFramePr>
            <a:graphicFrameLocks/>
          </p:cNvGraphicFramePr>
          <p:nvPr>
            <p:extLst>
              <p:ext uri="{D42A27DB-BD31-4B8C-83A1-F6EECF244321}">
                <p14:modId xmlns:p14="http://schemas.microsoft.com/office/powerpoint/2010/main" val="1425981748"/>
              </p:ext>
            </p:extLst>
          </p:nvPr>
        </p:nvGraphicFramePr>
        <p:xfrm>
          <a:off x="8458200" y="1064883"/>
          <a:ext cx="5803900" cy="476441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40666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407051-50C2-E7BB-14EB-7F948D036F31}"/>
              </a:ext>
            </a:extLst>
          </p:cNvPr>
          <p:cNvSpPr txBox="1"/>
          <p:nvPr/>
        </p:nvSpPr>
        <p:spPr>
          <a:xfrm>
            <a:off x="135467" y="969076"/>
            <a:ext cx="7907866" cy="4555093"/>
          </a:xfrm>
          <a:prstGeom prst="rect">
            <a:avLst/>
          </a:prstGeom>
          <a:noFill/>
        </p:spPr>
        <p:txBody>
          <a:bodyPr wrap="square">
            <a:spAutoFit/>
          </a:bodyPr>
          <a:lstStyle/>
          <a:p>
            <a:r>
              <a:rPr lang="en-US" sz="1450" b="1" dirty="0">
                <a:solidFill>
                  <a:schemeClr val="bg2">
                    <a:lumMod val="75000"/>
                  </a:schemeClr>
                </a:solidFill>
                <a:latin typeface="Noto Sans TC" pitchFamily="34" charset="0"/>
                <a:ea typeface="Noto Sans TC" pitchFamily="34" charset="-122"/>
              </a:rPr>
              <a:t>Elite Performer Identification: 7.5+ Rating Threshold</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Only 2 gurus (Astro </a:t>
            </a:r>
            <a:r>
              <a:rPr lang="en-US" sz="1450" dirty="0" err="1">
                <a:solidFill>
                  <a:schemeClr val="bg2">
                    <a:lumMod val="75000"/>
                  </a:schemeClr>
                </a:solidFill>
                <a:latin typeface="Noto Sans TC" pitchFamily="34" charset="0"/>
                <a:ea typeface="Noto Sans TC" pitchFamily="34" charset="-122"/>
              </a:rPr>
              <a:t>Pujaa</a:t>
            </a:r>
            <a:r>
              <a:rPr lang="en-US" sz="1450" dirty="0">
                <a:solidFill>
                  <a:schemeClr val="bg2">
                    <a:lumMod val="75000"/>
                  </a:schemeClr>
                </a:solidFill>
                <a:latin typeface="Noto Sans TC" pitchFamily="34" charset="0"/>
                <a:ea typeface="Noto Sans TC" pitchFamily="34" charset="-122"/>
              </a:rPr>
              <a:t> Rai &amp; Tarot Mystical) achieve premium 7.5+ ratings</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20% of top performers drive exceptional customer satisfaction</a:t>
            </a:r>
          </a:p>
          <a:p>
            <a:pPr marL="285750" indent="-285750">
              <a:buFont typeface="Arial" panose="020B0604020202020204" pitchFamily="34" charset="0"/>
              <a:buChar char="•"/>
            </a:pPr>
            <a:endParaRPr lang="en-US" sz="1450" dirty="0">
              <a:solidFill>
                <a:schemeClr val="bg2">
                  <a:lumMod val="75000"/>
                </a:schemeClr>
              </a:solidFill>
              <a:latin typeface="Noto Sans TC" pitchFamily="34" charset="0"/>
              <a:ea typeface="Noto Sans TC" pitchFamily="34" charset="-122"/>
            </a:endParaRPr>
          </a:p>
          <a:p>
            <a:r>
              <a:rPr lang="en-US" sz="1450" b="1" dirty="0">
                <a:solidFill>
                  <a:schemeClr val="bg2">
                    <a:lumMod val="75000"/>
                  </a:schemeClr>
                </a:solidFill>
                <a:latin typeface="Noto Sans TC" pitchFamily="34" charset="0"/>
                <a:ea typeface="Noto Sans TC" pitchFamily="34" charset="-122"/>
              </a:rPr>
              <a:t>Mid-Tier Dominance: 5.0-6.0 Rating Cluster</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70% of gurus clustered in 5.0-6.0 performance band</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Astro Saraswat, Trisha, Manish S, Reema, Daljit, Ankita show consistent mid-range delivery</a:t>
            </a:r>
          </a:p>
          <a:p>
            <a:pPr marL="285750" indent="-285750">
              <a:buFont typeface="Arial" panose="020B0604020202020204" pitchFamily="34" charset="0"/>
              <a:buChar char="•"/>
            </a:pPr>
            <a:endParaRPr lang="en-US" sz="1450" dirty="0">
              <a:solidFill>
                <a:schemeClr val="bg2">
                  <a:lumMod val="75000"/>
                </a:schemeClr>
              </a:solidFill>
              <a:latin typeface="Noto Sans TC" pitchFamily="34" charset="0"/>
              <a:ea typeface="Noto Sans TC" pitchFamily="34" charset="-122"/>
            </a:endParaRPr>
          </a:p>
          <a:p>
            <a:r>
              <a:rPr lang="en-US" sz="1450" b="1" dirty="0">
                <a:solidFill>
                  <a:schemeClr val="bg2">
                    <a:lumMod val="75000"/>
                  </a:schemeClr>
                </a:solidFill>
                <a:latin typeface="Noto Sans TC" pitchFamily="34" charset="0"/>
                <a:ea typeface="Noto Sans TC" pitchFamily="34" charset="-122"/>
              </a:rPr>
              <a:t>Service Specialization Impact: Astrology vs Tarot Performance</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Astrology specialists show wider rating variance (5.0-7.5 range)</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Tarot practitioners demonstrate more consistent performance clustering</a:t>
            </a:r>
          </a:p>
          <a:p>
            <a:pPr marL="285750" indent="-285750">
              <a:buFont typeface="Arial" panose="020B0604020202020204" pitchFamily="34" charset="0"/>
              <a:buChar char="•"/>
            </a:pPr>
            <a:endParaRPr lang="en-US" sz="1450" dirty="0">
              <a:solidFill>
                <a:schemeClr val="bg2">
                  <a:lumMod val="75000"/>
                </a:schemeClr>
              </a:solidFill>
              <a:latin typeface="Noto Sans TC" pitchFamily="34" charset="0"/>
              <a:ea typeface="Noto Sans TC" pitchFamily="34" charset="-122"/>
            </a:endParaRPr>
          </a:p>
          <a:p>
            <a:r>
              <a:rPr lang="en-US" sz="1450" b="1" dirty="0">
                <a:solidFill>
                  <a:schemeClr val="bg2">
                    <a:lumMod val="75000"/>
                  </a:schemeClr>
                </a:solidFill>
                <a:latin typeface="Noto Sans TC" pitchFamily="34" charset="0"/>
                <a:ea typeface="Noto Sans TC" pitchFamily="34" charset="-122"/>
              </a:rPr>
              <a:t>Performance Consistency Risk: Rating Volatility Concern</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Significant 2.5-point spread between highest (7.5) and lowest (5.0) performers</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40% performance gap between top and bottom-tier gurus creates service quality inconsistency</a:t>
            </a:r>
          </a:p>
          <a:p>
            <a:pPr marL="285750" indent="-285750">
              <a:buFont typeface="Arial" panose="020B0604020202020204" pitchFamily="34" charset="0"/>
              <a:buChar char="•"/>
            </a:pPr>
            <a:endParaRPr lang="en-US" sz="1450" dirty="0">
              <a:solidFill>
                <a:schemeClr val="bg2">
                  <a:lumMod val="75000"/>
                </a:schemeClr>
              </a:solidFill>
              <a:latin typeface="Noto Sans TC" pitchFamily="34" charset="0"/>
              <a:ea typeface="Noto Sans TC" pitchFamily="34" charset="-122"/>
            </a:endParaRPr>
          </a:p>
          <a:p>
            <a:endParaRPr lang="en-US" sz="1450" dirty="0">
              <a:solidFill>
                <a:schemeClr val="bg2">
                  <a:lumMod val="75000"/>
                </a:schemeClr>
              </a:solidFill>
              <a:latin typeface="Noto Sans TC" pitchFamily="34" charset="0"/>
              <a:ea typeface="Noto Sans TC" pitchFamily="34" charset="-122"/>
            </a:endParaRPr>
          </a:p>
          <a:p>
            <a:endParaRPr lang="en-US" sz="1450" dirty="0">
              <a:solidFill>
                <a:schemeClr val="bg2">
                  <a:lumMod val="75000"/>
                </a:schemeClr>
              </a:solidFill>
              <a:latin typeface="Noto Sans TC" pitchFamily="34" charset="0"/>
              <a:ea typeface="Noto Sans TC" pitchFamily="34" charset="-122"/>
            </a:endParaRPr>
          </a:p>
        </p:txBody>
      </p:sp>
      <p:graphicFrame>
        <p:nvGraphicFramePr>
          <p:cNvPr id="6" name="Chart 5">
            <a:extLst>
              <a:ext uri="{FF2B5EF4-FFF2-40B4-BE49-F238E27FC236}">
                <a16:creationId xmlns:a16="http://schemas.microsoft.com/office/drawing/2014/main" id="{C7CC4511-F0B4-43DD-AD7D-C0611DA3B001}"/>
              </a:ext>
            </a:extLst>
          </p:cNvPr>
          <p:cNvGraphicFramePr>
            <a:graphicFrameLocks/>
          </p:cNvGraphicFramePr>
          <p:nvPr>
            <p:extLst>
              <p:ext uri="{D42A27DB-BD31-4B8C-83A1-F6EECF244321}">
                <p14:modId xmlns:p14="http://schemas.microsoft.com/office/powerpoint/2010/main" val="4014031158"/>
              </p:ext>
            </p:extLst>
          </p:nvPr>
        </p:nvGraphicFramePr>
        <p:xfrm>
          <a:off x="135467" y="4961467"/>
          <a:ext cx="14190133" cy="3048000"/>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2E6B988B-20CD-5955-8209-6B1A038865A7}"/>
              </a:ext>
            </a:extLst>
          </p:cNvPr>
          <p:cNvSpPr txBox="1"/>
          <p:nvPr/>
        </p:nvSpPr>
        <p:spPr>
          <a:xfrm>
            <a:off x="8043332" y="969076"/>
            <a:ext cx="6587067" cy="3216265"/>
          </a:xfrm>
          <a:prstGeom prst="rect">
            <a:avLst/>
          </a:prstGeom>
          <a:noFill/>
        </p:spPr>
        <p:txBody>
          <a:bodyPr wrap="square">
            <a:spAutoFit/>
          </a:bodyPr>
          <a:lstStyle/>
          <a:p>
            <a:r>
              <a:rPr lang="en-US" sz="1450" b="1" dirty="0">
                <a:solidFill>
                  <a:schemeClr val="bg2">
                    <a:lumMod val="75000"/>
                  </a:schemeClr>
                </a:solidFill>
                <a:latin typeface="Noto Sans TC" pitchFamily="34" charset="0"/>
                <a:ea typeface="Noto Sans TC" pitchFamily="34" charset="-122"/>
              </a:rPr>
              <a:t>Quality Optimization Opportunity: Bottom-Tier Improvement Potential</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3 gurus (Astro Manish S, Tarot Diya Poonam, Tarot </a:t>
            </a:r>
            <a:r>
              <a:rPr lang="en-US" sz="1450" dirty="0" err="1">
                <a:solidFill>
                  <a:schemeClr val="bg2">
                    <a:lumMod val="75000"/>
                  </a:schemeClr>
                </a:solidFill>
                <a:latin typeface="Noto Sans TC" pitchFamily="34" charset="0"/>
                <a:ea typeface="Noto Sans TC" pitchFamily="34" charset="-122"/>
              </a:rPr>
              <a:t>Oormika</a:t>
            </a:r>
            <a:r>
              <a:rPr lang="en-US" sz="1450" dirty="0">
                <a:solidFill>
                  <a:schemeClr val="bg2">
                    <a:lumMod val="75000"/>
                  </a:schemeClr>
                </a:solidFill>
                <a:latin typeface="Noto Sans TC" pitchFamily="34" charset="0"/>
                <a:ea typeface="Noto Sans TC" pitchFamily="34" charset="-122"/>
              </a:rPr>
              <a:t>) underperforming at 5.0-5.5</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30% of top-rated gurus operating below optimal satisfaction levels</a:t>
            </a:r>
          </a:p>
          <a:p>
            <a:pPr marL="285750" indent="-285750">
              <a:buFont typeface="Arial" panose="020B0604020202020204" pitchFamily="34" charset="0"/>
              <a:buChar char="•"/>
            </a:pPr>
            <a:endParaRPr lang="en-US" sz="1450" dirty="0">
              <a:solidFill>
                <a:schemeClr val="bg2">
                  <a:lumMod val="75000"/>
                </a:schemeClr>
              </a:solidFill>
              <a:latin typeface="Noto Sans TC" pitchFamily="34" charset="0"/>
              <a:ea typeface="Noto Sans TC" pitchFamily="34" charset="-122"/>
            </a:endParaRPr>
          </a:p>
          <a:p>
            <a:r>
              <a:rPr lang="en-US" sz="1450" b="1" dirty="0">
                <a:solidFill>
                  <a:schemeClr val="bg2">
                    <a:lumMod val="75000"/>
                  </a:schemeClr>
                </a:solidFill>
                <a:latin typeface="Noto Sans TC" pitchFamily="34" charset="0"/>
                <a:ea typeface="Noto Sans TC" pitchFamily="34" charset="-122"/>
              </a:rPr>
              <a:t>Rating Median Analysis: 5.6 Platform Average Concern</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Overall platform rating of 5.6 indicates moderate customer satisfaction levels</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50% of gurus performing below 5.8 threshold suggests systematic quality issues</a:t>
            </a:r>
          </a:p>
          <a:p>
            <a:pPr marL="285750" indent="-285750">
              <a:buFont typeface="Arial" panose="020B0604020202020204" pitchFamily="34" charset="0"/>
              <a:buChar char="•"/>
            </a:pPr>
            <a:endParaRPr lang="en-US" sz="1450" dirty="0">
              <a:solidFill>
                <a:schemeClr val="bg2">
                  <a:lumMod val="75000"/>
                </a:schemeClr>
              </a:solidFill>
              <a:latin typeface="Noto Sans TC" pitchFamily="34" charset="0"/>
              <a:ea typeface="Noto Sans TC" pitchFamily="34" charset="-122"/>
            </a:endParaRPr>
          </a:p>
          <a:p>
            <a:r>
              <a:rPr lang="en-US" sz="1450" b="1" dirty="0">
                <a:solidFill>
                  <a:schemeClr val="bg2">
                    <a:lumMod val="75000"/>
                  </a:schemeClr>
                </a:solidFill>
                <a:latin typeface="Noto Sans TC" pitchFamily="34" charset="0"/>
                <a:ea typeface="Noto Sans TC" pitchFamily="34" charset="-122"/>
              </a:rPr>
              <a:t>Premium Service Gap: Revenue Opportunity Loss</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Only 20% of gurus qualify for premium pricing (7.0+ ratings)</a:t>
            </a:r>
          </a:p>
          <a:p>
            <a:pPr marL="285750" indent="-285750">
              <a:buFont typeface="Arial" panose="020B0604020202020204" pitchFamily="34" charset="0"/>
              <a:buChar char="•"/>
            </a:pPr>
            <a:r>
              <a:rPr lang="en-US" sz="1450" dirty="0">
                <a:solidFill>
                  <a:schemeClr val="bg2">
                    <a:lumMod val="75000"/>
                  </a:schemeClr>
                </a:solidFill>
                <a:latin typeface="Noto Sans TC" pitchFamily="34" charset="0"/>
                <a:ea typeface="Noto Sans TC" pitchFamily="34" charset="-122"/>
              </a:rPr>
              <a:t>High-quality service shortage limits revenue maximization potential</a:t>
            </a:r>
          </a:p>
        </p:txBody>
      </p:sp>
      <p:sp>
        <p:nvSpPr>
          <p:cNvPr id="10" name="TextBox 9">
            <a:extLst>
              <a:ext uri="{FF2B5EF4-FFF2-40B4-BE49-F238E27FC236}">
                <a16:creationId xmlns:a16="http://schemas.microsoft.com/office/drawing/2014/main" id="{C2A0D1B5-40FE-3F5A-41CF-87BB03707407}"/>
              </a:ext>
            </a:extLst>
          </p:cNvPr>
          <p:cNvSpPr txBox="1"/>
          <p:nvPr/>
        </p:nvSpPr>
        <p:spPr>
          <a:xfrm>
            <a:off x="342899" y="211484"/>
            <a:ext cx="10325100" cy="661720"/>
          </a:xfrm>
          <a:prstGeom prst="rect">
            <a:avLst/>
          </a:prstGeom>
          <a:noFill/>
        </p:spPr>
        <p:txBody>
          <a:bodyPr wrap="square">
            <a:spAutoFit/>
          </a:bodyPr>
          <a:lstStyle>
            <a:defPPr>
              <a:defRPr lang="en-US"/>
            </a:defPPr>
            <a:lvl1pPr>
              <a:defRPr sz="3700">
                <a:solidFill>
                  <a:srgbClr val="97B8FF"/>
                </a:solidFill>
                <a:latin typeface="Sora Medium" pitchFamily="34" charset="0"/>
                <a:cs typeface="Sora Medium" pitchFamily="34" charset="-120"/>
              </a:defRPr>
            </a:lvl1pPr>
          </a:lstStyle>
          <a:p>
            <a:r>
              <a:rPr lang="en-US" dirty="0"/>
              <a:t>TOP 10 GURU PERFORMANCE ANALYSIS</a:t>
            </a:r>
          </a:p>
        </p:txBody>
      </p:sp>
    </p:spTree>
    <p:extLst>
      <p:ext uri="{BB962C8B-B14F-4D97-AF65-F5344CB8AC3E}">
        <p14:creationId xmlns:p14="http://schemas.microsoft.com/office/powerpoint/2010/main" val="2319263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F32AA0-DE52-4B2E-0FCB-E71371FD55D8}"/>
              </a:ext>
            </a:extLst>
          </p:cNvPr>
          <p:cNvSpPr txBox="1"/>
          <p:nvPr/>
        </p:nvSpPr>
        <p:spPr>
          <a:xfrm>
            <a:off x="406399" y="187868"/>
            <a:ext cx="12496801" cy="661720"/>
          </a:xfrm>
          <a:prstGeom prst="rect">
            <a:avLst/>
          </a:prstGeom>
          <a:noFill/>
        </p:spPr>
        <p:txBody>
          <a:bodyPr wrap="square">
            <a:spAutoFit/>
          </a:bodyPr>
          <a:lstStyle>
            <a:defPPr>
              <a:defRPr lang="en-US"/>
            </a:defPPr>
            <a:lvl1pPr>
              <a:defRPr sz="3700">
                <a:solidFill>
                  <a:srgbClr val="97B8FF"/>
                </a:solidFill>
                <a:latin typeface="Sora Medium" pitchFamily="34" charset="0"/>
                <a:cs typeface="Sora Medium" pitchFamily="34" charset="-120"/>
              </a:defRPr>
            </a:lvl1pPr>
          </a:lstStyle>
          <a:p>
            <a:r>
              <a:rPr lang="en-US" dirty="0"/>
              <a:t>TOP 10 GURU BASED ON NO. OF CONSULTATIONS</a:t>
            </a:r>
          </a:p>
        </p:txBody>
      </p:sp>
      <p:sp>
        <p:nvSpPr>
          <p:cNvPr id="4" name="Rectangle 1">
            <a:extLst>
              <a:ext uri="{FF2B5EF4-FFF2-40B4-BE49-F238E27FC236}">
                <a16:creationId xmlns:a16="http://schemas.microsoft.com/office/drawing/2014/main" id="{3DADB260-743C-6725-B276-E0D7E9EDBCFC}"/>
              </a:ext>
            </a:extLst>
          </p:cNvPr>
          <p:cNvSpPr>
            <a:spLocks noChangeArrowheads="1"/>
          </p:cNvSpPr>
          <p:nvPr/>
        </p:nvSpPr>
        <p:spPr bwMode="auto">
          <a:xfrm>
            <a:off x="171450" y="1231203"/>
            <a:ext cx="7212231" cy="28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Star Performer: Astro Krishaa (1,580 Consultations)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Platform's top consultant with 15% higher performance than #2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Exceptional customer demand demonstrates superior service quality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450" dirty="0">
              <a:solidFill>
                <a:srgbClr val="E0D6DE"/>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High-Volume Leaders: Top 3 Drive 4,351 Consultations (40%)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Astro Krishaa, Astro Sakthi, and Astro Shalini dominate consultation volume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Elite trio handling significant portion of premium customer base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450"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Performance Gap Analysis: 837-Consultation Average Difference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Wide performance variance between top (1,580) and bottom (743) performers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Indicates significant skill/popularity disparity among top-tier gurus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5" name="Rectangle 2">
            <a:extLst>
              <a:ext uri="{FF2B5EF4-FFF2-40B4-BE49-F238E27FC236}">
                <a16:creationId xmlns:a16="http://schemas.microsoft.com/office/drawing/2014/main" id="{25ABEC5E-ECDE-24C6-D70C-E800ADCA9E9A}"/>
              </a:ext>
            </a:extLst>
          </p:cNvPr>
          <p:cNvSpPr>
            <a:spLocks noChangeArrowheads="1"/>
          </p:cNvSpPr>
          <p:nvPr/>
        </p:nvSpPr>
        <p:spPr bwMode="auto">
          <a:xfrm>
            <a:off x="7707409" y="1285064"/>
            <a:ext cx="7008650"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Astrology Specialization Dominance: 80% Market Share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8 out of 10 top performers are astrology specialists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Clear customer preference for astrological consultation services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450"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Tarot Niche Performance: 1,743 Combined Consultations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Tarot Gurpreet and Tarot Bee Riya show strong specialized market demand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Demonstrates viable revenue stream in alternative consultation categories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450"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Strategic Insight: Star System Creates Revenue Concentration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Top 10 gurus likely generating disproportionate platform revenue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Heavy dependence on key performers creates business continuity risk</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450" dirty="0">
              <a:solidFill>
                <a:srgbClr val="E0D6DE"/>
              </a:solidFill>
              <a:latin typeface="Noto Sans TC" pitchFamily="34" charset="0"/>
              <a:ea typeface="Noto Sans TC" pitchFamily="34" charset="-122"/>
            </a:endParaRPr>
          </a:p>
        </p:txBody>
      </p:sp>
      <p:graphicFrame>
        <p:nvGraphicFramePr>
          <p:cNvPr id="6" name="Chart 5">
            <a:extLst>
              <a:ext uri="{FF2B5EF4-FFF2-40B4-BE49-F238E27FC236}">
                <a16:creationId xmlns:a16="http://schemas.microsoft.com/office/drawing/2014/main" id="{1479E8BA-CE21-4F28-B7C5-8DC7FBAB4524}"/>
              </a:ext>
            </a:extLst>
          </p:cNvPr>
          <p:cNvGraphicFramePr>
            <a:graphicFrameLocks/>
          </p:cNvGraphicFramePr>
          <p:nvPr>
            <p:extLst>
              <p:ext uri="{D42A27DB-BD31-4B8C-83A1-F6EECF244321}">
                <p14:modId xmlns:p14="http://schemas.microsoft.com/office/powerpoint/2010/main" val="2505374107"/>
              </p:ext>
            </p:extLst>
          </p:nvPr>
        </p:nvGraphicFramePr>
        <p:xfrm>
          <a:off x="406399" y="4174548"/>
          <a:ext cx="13732934" cy="371638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82909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C45883-6863-B80F-3BF6-758C0F587B5D}"/>
              </a:ext>
            </a:extLst>
          </p:cNvPr>
          <p:cNvSpPr txBox="1"/>
          <p:nvPr/>
        </p:nvSpPr>
        <p:spPr>
          <a:xfrm>
            <a:off x="237066" y="137067"/>
            <a:ext cx="11633199" cy="661720"/>
          </a:xfrm>
          <a:prstGeom prst="rect">
            <a:avLst/>
          </a:prstGeom>
          <a:noFill/>
        </p:spPr>
        <p:txBody>
          <a:bodyPr wrap="square">
            <a:spAutoFit/>
          </a:bodyPr>
          <a:lstStyle/>
          <a:p>
            <a:r>
              <a:rPr lang="en-US" sz="3700" dirty="0">
                <a:solidFill>
                  <a:srgbClr val="97B8FF"/>
                </a:solidFill>
                <a:latin typeface="Sora Medium" pitchFamily="34" charset="0"/>
                <a:cs typeface="Sora Medium" pitchFamily="34" charset="-120"/>
              </a:rPr>
              <a:t>AVERAGE NO. OF CALL VS EACH HOUR RANGE</a:t>
            </a:r>
          </a:p>
        </p:txBody>
      </p:sp>
      <p:sp>
        <p:nvSpPr>
          <p:cNvPr id="4" name="Rectangle 1">
            <a:extLst>
              <a:ext uri="{FF2B5EF4-FFF2-40B4-BE49-F238E27FC236}">
                <a16:creationId xmlns:a16="http://schemas.microsoft.com/office/drawing/2014/main" id="{696944D8-B7B5-0EBC-E6A2-31D874A53FBE}"/>
              </a:ext>
            </a:extLst>
          </p:cNvPr>
          <p:cNvSpPr>
            <a:spLocks noChangeArrowheads="1"/>
          </p:cNvSpPr>
          <p:nvPr/>
        </p:nvSpPr>
        <p:spPr bwMode="auto">
          <a:xfrm>
            <a:off x="237066" y="1567247"/>
            <a:ext cx="6853158" cy="55015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Prime Morning Rush: 6-8 AM (5,397 Calls - Peak Volume)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Highest customer activity during early morning hours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Early risers seeking guidance before daily routines begin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450"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Business Hours Excellence: 9-11 AM &amp; 12-2 PM (4,843 Each)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Consistent high-volume periods during professional working hours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Strategic staffing required during dual peak morning/afternoon slots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450"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Evening Prime Time: 3-5 PM (4,968 Calls - Second Peak)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Strong after-work consultation demand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Post-office hours creating significant revenue opportunity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450"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Off-Peak Performance: Night Hours Show 83% Drop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9-11 PM (882 calls) and 12-2 AM (1,078 calls) minimal activity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Clear customer preference for daytime consultations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450"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Early Morning Moderate Activity: 3-5 AM (3,441 Calls)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Surprising pre-dawn consultation volume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Indicates diverse customer sleep patterns and urgent consultation needs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450"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Strategic Staffing Insight: 4 Major Peak Windows Identified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70% of daily call volume concentrated in 6-8 AM, 9-11 AM, 12-2 PM, 3-5 PM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Resource optimization opportunity during low-traffic evening/night hours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graphicFrame>
        <p:nvGraphicFramePr>
          <p:cNvPr id="5" name="Chart 4">
            <a:extLst>
              <a:ext uri="{FF2B5EF4-FFF2-40B4-BE49-F238E27FC236}">
                <a16:creationId xmlns:a16="http://schemas.microsoft.com/office/drawing/2014/main" id="{84F71C1A-D30A-408C-8E7A-BAF339B35273}"/>
              </a:ext>
            </a:extLst>
          </p:cNvPr>
          <p:cNvGraphicFramePr>
            <a:graphicFrameLocks/>
          </p:cNvGraphicFramePr>
          <p:nvPr>
            <p:extLst>
              <p:ext uri="{D42A27DB-BD31-4B8C-83A1-F6EECF244321}">
                <p14:modId xmlns:p14="http://schemas.microsoft.com/office/powerpoint/2010/main" val="2785150992"/>
              </p:ext>
            </p:extLst>
          </p:nvPr>
        </p:nvGraphicFramePr>
        <p:xfrm>
          <a:off x="7315200" y="1303867"/>
          <a:ext cx="6857999" cy="550150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73699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B8825B-707A-EEF1-A1D9-2E297D9D8254}"/>
              </a:ext>
            </a:extLst>
          </p:cNvPr>
          <p:cNvSpPr txBox="1"/>
          <p:nvPr/>
        </p:nvSpPr>
        <p:spPr>
          <a:xfrm>
            <a:off x="220133" y="170933"/>
            <a:ext cx="9516533" cy="661720"/>
          </a:xfrm>
          <a:prstGeom prst="rect">
            <a:avLst/>
          </a:prstGeom>
          <a:noFill/>
        </p:spPr>
        <p:txBody>
          <a:bodyPr wrap="square">
            <a:spAutoFit/>
          </a:bodyPr>
          <a:lstStyle/>
          <a:p>
            <a:r>
              <a:rPr lang="en-US" sz="3700" dirty="0">
                <a:solidFill>
                  <a:srgbClr val="97B8FF"/>
                </a:solidFill>
                <a:latin typeface="Sora Medium" pitchFamily="34" charset="0"/>
                <a:cs typeface="Sora Medium" pitchFamily="34" charset="-120"/>
              </a:rPr>
              <a:t>DAILY NO. OF CONSULTATION TYPE</a:t>
            </a:r>
          </a:p>
        </p:txBody>
      </p:sp>
      <p:sp>
        <p:nvSpPr>
          <p:cNvPr id="4" name="Rectangle 1">
            <a:extLst>
              <a:ext uri="{FF2B5EF4-FFF2-40B4-BE49-F238E27FC236}">
                <a16:creationId xmlns:a16="http://schemas.microsoft.com/office/drawing/2014/main" id="{21D74A90-827B-4792-E060-EA39940D11D0}"/>
              </a:ext>
            </a:extLst>
          </p:cNvPr>
          <p:cNvSpPr>
            <a:spLocks noChangeArrowheads="1"/>
          </p:cNvSpPr>
          <p:nvPr/>
        </p:nvSpPr>
        <p:spPr bwMode="auto">
          <a:xfrm>
            <a:off x="220133" y="1040802"/>
            <a:ext cx="6072496" cy="28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December Peak Performance: 1,325 Consultations (Peak Month)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Highest customer demand during year-end period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Holiday season drives maximum consultation activity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450"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Consistent High Volume: November-February Maintains 1000+ Daily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Winter months show sustained customer engagement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4-month peak period generates core business revenue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450"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Mid-Year Stability: March-October Averages 800-900 Daily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Steady baseline performance during regular months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Consistent customer retention throughout standard periods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5" name="Rectangle 2">
            <a:extLst>
              <a:ext uri="{FF2B5EF4-FFF2-40B4-BE49-F238E27FC236}">
                <a16:creationId xmlns:a16="http://schemas.microsoft.com/office/drawing/2014/main" id="{62AC94E1-B2D9-A59A-8D49-EB8263C30AA1}"/>
              </a:ext>
            </a:extLst>
          </p:cNvPr>
          <p:cNvSpPr>
            <a:spLocks noChangeArrowheads="1"/>
          </p:cNvSpPr>
          <p:nvPr/>
        </p:nvSpPr>
        <p:spPr bwMode="auto">
          <a:xfrm>
            <a:off x="7140005" y="1040802"/>
            <a:ext cx="6942926" cy="28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Summer Dip Pattern: June-August Shows 20% Decline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Seasonal consultation reduction during vacation months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Expected customer behavior shift during summer period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450" b="1"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Year-End Recovery: Strong November-December Surge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56% increase from October (774) to December (1,325)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Festival and new year planning drives consultation spike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1450" dirty="0">
              <a:solidFill>
                <a:schemeClr val="bg2">
                  <a:lumMod val="75000"/>
                </a:schemeClr>
              </a:solidFill>
              <a:latin typeface="Noto Sans TC" pitchFamily="34" charset="0"/>
              <a:ea typeface="Noto Sans TC" pitchFamily="34" charset="-122"/>
            </a:endParaRPr>
          </a:p>
          <a:p>
            <a:pPr marL="0" marR="0" lvl="0" indent="0" algn="l" defTabSz="914400" rtl="0" eaLnBrk="0" fontAlgn="base" latinLnBrk="0" hangingPunct="0">
              <a:lnSpc>
                <a:spcPct val="100000"/>
              </a:lnSpc>
              <a:spcBef>
                <a:spcPct val="0"/>
              </a:spcBef>
              <a:spcAft>
                <a:spcPct val="0"/>
              </a:spcAft>
              <a:buClrTx/>
              <a:buSzTx/>
              <a:tabLst/>
            </a:pPr>
            <a:r>
              <a:rPr lang="en-US" altLang="en-US" sz="1450" b="1" dirty="0">
                <a:solidFill>
                  <a:schemeClr val="bg2">
                    <a:lumMod val="75000"/>
                  </a:schemeClr>
                </a:solidFill>
                <a:latin typeface="Noto Sans TC" pitchFamily="34" charset="0"/>
                <a:ea typeface="Noto Sans TC" pitchFamily="34" charset="-122"/>
              </a:rPr>
              <a:t>Business Seasonality: Clear Winter Peak Strategy Required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40% higher consultation volume during Q4/Q1 months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en-US" altLang="en-US" sz="1450" dirty="0">
                <a:solidFill>
                  <a:schemeClr val="bg2">
                    <a:lumMod val="75000"/>
                  </a:schemeClr>
                </a:solidFill>
                <a:latin typeface="Noto Sans TC" pitchFamily="34" charset="0"/>
                <a:ea typeface="Noto Sans TC" pitchFamily="34" charset="-122"/>
              </a:rPr>
              <a:t>Resource allocation and marketing focus needed for seasonal optimization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graphicFrame>
        <p:nvGraphicFramePr>
          <p:cNvPr id="6" name="Chart 5">
            <a:extLst>
              <a:ext uri="{FF2B5EF4-FFF2-40B4-BE49-F238E27FC236}">
                <a16:creationId xmlns:a16="http://schemas.microsoft.com/office/drawing/2014/main" id="{36D9F631-0CCA-4100-991D-3E3374B9A26D}"/>
              </a:ext>
            </a:extLst>
          </p:cNvPr>
          <p:cNvGraphicFramePr>
            <a:graphicFrameLocks/>
          </p:cNvGraphicFramePr>
          <p:nvPr>
            <p:extLst>
              <p:ext uri="{D42A27DB-BD31-4B8C-83A1-F6EECF244321}">
                <p14:modId xmlns:p14="http://schemas.microsoft.com/office/powerpoint/2010/main" val="2189191378"/>
              </p:ext>
            </p:extLst>
          </p:nvPr>
        </p:nvGraphicFramePr>
        <p:xfrm>
          <a:off x="381000" y="3864651"/>
          <a:ext cx="13849349" cy="419401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599123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BC9C93-E585-AB4C-CAAF-5E08994E6F2D}"/>
              </a:ext>
            </a:extLst>
          </p:cNvPr>
          <p:cNvPicPr>
            <a:picLocks noChangeAspect="1"/>
          </p:cNvPicPr>
          <p:nvPr/>
        </p:nvPicPr>
        <p:blipFill>
          <a:blip r:embed="rId2"/>
          <a:stretch>
            <a:fillRect/>
          </a:stretch>
        </p:blipFill>
        <p:spPr>
          <a:xfrm>
            <a:off x="0" y="0"/>
            <a:ext cx="14630399" cy="8229600"/>
          </a:xfrm>
          <a:prstGeom prst="rect">
            <a:avLst/>
          </a:prstGeom>
        </p:spPr>
      </p:pic>
    </p:spTree>
    <p:extLst>
      <p:ext uri="{BB962C8B-B14F-4D97-AF65-F5344CB8AC3E}">
        <p14:creationId xmlns:p14="http://schemas.microsoft.com/office/powerpoint/2010/main" val="27604305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C34AB8-CC6A-320D-5ED3-64CE06F79232}"/>
              </a:ext>
            </a:extLst>
          </p:cNvPr>
          <p:cNvSpPr txBox="1"/>
          <p:nvPr/>
        </p:nvSpPr>
        <p:spPr>
          <a:xfrm>
            <a:off x="0" y="223336"/>
            <a:ext cx="5774267" cy="661720"/>
          </a:xfrm>
          <a:prstGeom prst="rect">
            <a:avLst/>
          </a:prstGeom>
          <a:noFill/>
        </p:spPr>
        <p:txBody>
          <a:bodyPr wrap="square">
            <a:spAutoFit/>
          </a:bodyPr>
          <a:lstStyle/>
          <a:p>
            <a:pPr algn="ctr"/>
            <a:r>
              <a:rPr lang="en-US" sz="3700" dirty="0">
                <a:solidFill>
                  <a:srgbClr val="97B8FF"/>
                </a:solidFill>
                <a:latin typeface="Sora Medium" pitchFamily="34" charset="0"/>
                <a:cs typeface="Sora Medium" pitchFamily="34" charset="-120"/>
              </a:rPr>
              <a:t>CONCLUSION</a:t>
            </a:r>
            <a:endParaRPr lang="en-IN" sz="3700" dirty="0">
              <a:solidFill>
                <a:srgbClr val="97B8FF"/>
              </a:solidFill>
              <a:latin typeface="Sora Medium" pitchFamily="34" charset="0"/>
              <a:cs typeface="Sora Medium" pitchFamily="34" charset="-120"/>
            </a:endParaRPr>
          </a:p>
        </p:txBody>
      </p:sp>
      <p:pic>
        <p:nvPicPr>
          <p:cNvPr id="7" name="Picture 6" descr="A person standing in front of a computer screen&#10;&#10;AI-generated content may be incorrect.">
            <a:extLst>
              <a:ext uri="{FF2B5EF4-FFF2-40B4-BE49-F238E27FC236}">
                <a16:creationId xmlns:a16="http://schemas.microsoft.com/office/drawing/2014/main" id="{6BB16693-D712-DD0D-C997-955F92AE9660}"/>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287867" y="223336"/>
            <a:ext cx="5486400" cy="7782928"/>
          </a:xfrm>
          <a:prstGeom prst="rect">
            <a:avLst/>
          </a:prstGeom>
        </p:spPr>
      </p:pic>
      <p:sp>
        <p:nvSpPr>
          <p:cNvPr id="9" name="TextBox 8">
            <a:extLst>
              <a:ext uri="{FF2B5EF4-FFF2-40B4-BE49-F238E27FC236}">
                <a16:creationId xmlns:a16="http://schemas.microsoft.com/office/drawing/2014/main" id="{C061A759-6E6C-6125-2687-5E1380D08EDE}"/>
              </a:ext>
            </a:extLst>
          </p:cNvPr>
          <p:cNvSpPr txBox="1"/>
          <p:nvPr/>
        </p:nvSpPr>
        <p:spPr>
          <a:xfrm>
            <a:off x="6287332" y="2690952"/>
            <a:ext cx="7812128" cy="321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defPPr>
              <a:defRPr lang="en-US"/>
            </a:defPPr>
            <a:lvl1pPr marR="0" lvl="0" indent="0" defTabSz="914400" eaLnBrk="0" fontAlgn="base" hangingPunct="0">
              <a:lnSpc>
                <a:spcPct val="100000"/>
              </a:lnSpc>
              <a:spcBef>
                <a:spcPct val="0"/>
              </a:spcBef>
              <a:spcAft>
                <a:spcPct val="0"/>
              </a:spcAft>
              <a:buClrTx/>
              <a:buSzTx/>
              <a:tabLst/>
              <a:defRPr sz="1450" b="1">
                <a:solidFill>
                  <a:schemeClr val="bg2">
                    <a:lumMod val="75000"/>
                  </a:schemeClr>
                </a:solidFill>
                <a:latin typeface="Noto Sans TC" pitchFamily="34" charset="0"/>
                <a:ea typeface="Noto Sans TC" pitchFamily="34" charset="-122"/>
              </a:defRPr>
            </a:lvl1pPr>
          </a:lstStyle>
          <a:p>
            <a:pPr marL="285750" indent="-285750">
              <a:buFont typeface="Arial" panose="020B0604020202020204" pitchFamily="34" charset="0"/>
              <a:buChar char="•"/>
            </a:pPr>
            <a:r>
              <a:rPr lang="en-US" dirty="0"/>
              <a:t>The dashboard indicates a high volume of user engagement, with a significant number of visitors and consultations, reflecting strong platform activity.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Revenue distribution shows a preference for chat-based consultations over calls, suggesting users may find chat interactions more convenient or accessible.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Peak activity occurs during specific time slots, highlighting the importance of scheduling resources to handle high demand periods effectively.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Chat success rates are notably higher than call success rates, indicating that chat-based services might be more reliable or preferred by users.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 considerable number of consultations fail, pointing to potential areas for improvement in service delivery or user experience to reduce failure rates.</a:t>
            </a:r>
          </a:p>
        </p:txBody>
      </p:sp>
    </p:spTree>
    <p:extLst>
      <p:ext uri="{BB962C8B-B14F-4D97-AF65-F5344CB8AC3E}">
        <p14:creationId xmlns:p14="http://schemas.microsoft.com/office/powerpoint/2010/main" val="20281725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E243E69-9D7D-4D6D-FAE5-2700800FECDE}"/>
              </a:ext>
            </a:extLst>
          </p:cNvPr>
          <p:cNvSpPr txBox="1"/>
          <p:nvPr/>
        </p:nvSpPr>
        <p:spPr>
          <a:xfrm>
            <a:off x="-541866" y="187867"/>
            <a:ext cx="7315200" cy="661720"/>
          </a:xfrm>
          <a:prstGeom prst="rect">
            <a:avLst/>
          </a:prstGeom>
          <a:noFill/>
        </p:spPr>
        <p:txBody>
          <a:bodyPr wrap="square">
            <a:spAutoFit/>
          </a:bodyPr>
          <a:lstStyle/>
          <a:p>
            <a:pPr marL="0" algn="ctr" rtl="0" eaLnBrk="1" latinLnBrk="0" hangingPunct="1">
              <a:buNone/>
            </a:pPr>
            <a:r>
              <a:rPr lang="en-US" sz="3700" dirty="0">
                <a:solidFill>
                  <a:srgbClr val="97B8FF"/>
                </a:solidFill>
                <a:latin typeface="Sora Medium" pitchFamily="34" charset="0"/>
                <a:cs typeface="Sora Medium" pitchFamily="34" charset="-120"/>
              </a:rPr>
              <a:t>RECOMMENDATION</a:t>
            </a:r>
          </a:p>
        </p:txBody>
      </p:sp>
      <p:sp>
        <p:nvSpPr>
          <p:cNvPr id="4" name="TextBox 3">
            <a:extLst>
              <a:ext uri="{FF2B5EF4-FFF2-40B4-BE49-F238E27FC236}">
                <a16:creationId xmlns:a16="http://schemas.microsoft.com/office/drawing/2014/main" id="{4F0C6754-1BCB-0142-D0AF-C1119FC656D8}"/>
              </a:ext>
            </a:extLst>
          </p:cNvPr>
          <p:cNvSpPr txBox="1"/>
          <p:nvPr/>
        </p:nvSpPr>
        <p:spPr>
          <a:xfrm>
            <a:off x="5864463" y="1614115"/>
            <a:ext cx="8393404" cy="50013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defPPr>
              <a:defRPr lang="en-US"/>
            </a:defPPr>
            <a:lvl1pPr marR="0" lvl="0" indent="0" defTabSz="914400" eaLnBrk="0" fontAlgn="base" hangingPunct="0">
              <a:lnSpc>
                <a:spcPct val="100000"/>
              </a:lnSpc>
              <a:spcBef>
                <a:spcPct val="0"/>
              </a:spcBef>
              <a:spcAft>
                <a:spcPct val="0"/>
              </a:spcAft>
              <a:buClrTx/>
              <a:buSzTx/>
              <a:tabLst/>
              <a:defRPr sz="1450" b="1">
                <a:solidFill>
                  <a:schemeClr val="bg2">
                    <a:lumMod val="75000"/>
                  </a:schemeClr>
                </a:solidFill>
                <a:latin typeface="Noto Sans TC" pitchFamily="34" charset="0"/>
                <a:ea typeface="Noto Sans TC" pitchFamily="34" charset="-122"/>
              </a:defRPr>
            </a:lvl1pPr>
          </a:lstStyle>
          <a:p>
            <a:r>
              <a:rPr lang="en-US" dirty="0"/>
              <a:t>Enhance Consultant Training</a:t>
            </a:r>
          </a:p>
          <a:p>
            <a:r>
              <a:rPr lang="en-US" dirty="0"/>
              <a:t>Provide regular skill development sessions to improve consultation quality and boost overall success rates.</a:t>
            </a:r>
          </a:p>
          <a:p>
            <a:endParaRPr lang="en-US" dirty="0"/>
          </a:p>
          <a:p>
            <a:r>
              <a:rPr lang="en-US" dirty="0"/>
              <a:t>Optimize Consultant Scheduling</a:t>
            </a:r>
          </a:p>
          <a:p>
            <a:r>
              <a:rPr lang="en-US" dirty="0"/>
              <a:t>Align consultant availability with peak user activity hours to ensure better engagement and reduced wait times.</a:t>
            </a:r>
          </a:p>
          <a:p>
            <a:endParaRPr lang="en-US" dirty="0"/>
          </a:p>
          <a:p>
            <a:r>
              <a:rPr lang="en-US" dirty="0"/>
              <a:t>Monitor Consultant Performance</a:t>
            </a:r>
          </a:p>
          <a:p>
            <a:r>
              <a:rPr lang="en-US" dirty="0"/>
              <a:t>Identify consistently underperforming consultants and provide support or intervention to improve user satisfaction.</a:t>
            </a:r>
          </a:p>
          <a:p>
            <a:endParaRPr lang="en-US" dirty="0"/>
          </a:p>
          <a:p>
            <a:r>
              <a:rPr lang="en-US" dirty="0"/>
              <a:t>Promote Top Performers</a:t>
            </a:r>
          </a:p>
          <a:p>
            <a:r>
              <a:rPr lang="en-US" dirty="0"/>
              <a:t>Highlight and reward consultants with high success rates and positive user feedback to encourage quality service.</a:t>
            </a:r>
          </a:p>
          <a:p>
            <a:endParaRPr lang="en-US" dirty="0"/>
          </a:p>
          <a:p>
            <a:r>
              <a:rPr lang="en-US" dirty="0"/>
              <a:t>Balance Staffing on Weekdays and Weekends</a:t>
            </a:r>
          </a:p>
          <a:p>
            <a:r>
              <a:rPr lang="en-US" dirty="0"/>
              <a:t>Ensure consultant availability matches user demand patterns throughout the week.</a:t>
            </a:r>
          </a:p>
          <a:p>
            <a:endParaRPr lang="en-US" dirty="0"/>
          </a:p>
          <a:p>
            <a:r>
              <a:rPr lang="en-US" dirty="0"/>
              <a:t>Focus on User Feedback</a:t>
            </a:r>
          </a:p>
          <a:p>
            <a:r>
              <a:rPr lang="en-US" dirty="0"/>
              <a:t>Actively collect and analyze user reviews to understand service gaps and improve overall experience.</a:t>
            </a:r>
            <a:endParaRPr lang="en-IN" dirty="0"/>
          </a:p>
        </p:txBody>
      </p:sp>
      <p:pic>
        <p:nvPicPr>
          <p:cNvPr id="6" name="Picture 5" descr="A person pointing at a thumbs up&#10;&#10;AI-generated content may be incorrect.">
            <a:extLst>
              <a:ext uri="{FF2B5EF4-FFF2-40B4-BE49-F238E27FC236}">
                <a16:creationId xmlns:a16="http://schemas.microsoft.com/office/drawing/2014/main" id="{E4115B29-82CA-6F6C-B3B4-43EF8F09B9B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32031" y1="77734" x2="20898" y2="77246"/>
                        <a14:foregroundMark x1="20898" y1="77246" x2="27734" y2="73926"/>
                        <a14:foregroundMark x1="27734" y1="73926" x2="26563" y2="75879"/>
                        <a14:foregroundMark x1="42578" y1="85547" x2="42578" y2="85547"/>
                        <a14:foregroundMark x1="72266" y1="74414" x2="72266" y2="74414"/>
                        <a14:foregroundMark x1="76758" y1="84082" x2="77734" y2="66211"/>
                        <a14:foregroundMark x1="54492" y1="58691" x2="54492" y2="58691"/>
                        <a14:foregroundMark x1="71973" y1="56445" x2="71973" y2="56445"/>
                        <a14:foregroundMark x1="70801" y1="60156" x2="70801" y2="60156"/>
                        <a14:foregroundMark x1="71777" y1="56055" x2="71777" y2="56055"/>
                        <a14:foregroundMark x1="70996" y1="57910" x2="70996" y2="57910"/>
                      </a14:backgroundRemoval>
                    </a14:imgEffect>
                  </a14:imgLayer>
                </a14:imgProps>
              </a:ext>
            </a:extLst>
          </a:blip>
          <a:stretch>
            <a:fillRect/>
          </a:stretch>
        </p:blipFill>
        <p:spPr>
          <a:xfrm>
            <a:off x="-651932" y="522117"/>
            <a:ext cx="7370774" cy="6093367"/>
          </a:xfrm>
          <a:prstGeom prst="rect">
            <a:avLst/>
          </a:prstGeom>
        </p:spPr>
      </p:pic>
    </p:spTree>
    <p:extLst>
      <p:ext uri="{BB962C8B-B14F-4D97-AF65-F5344CB8AC3E}">
        <p14:creationId xmlns:p14="http://schemas.microsoft.com/office/powerpoint/2010/main" val="34026537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ack background with gold text and symbols&#10;&#10;AI-generated content may be incorrect.">
            <a:extLst>
              <a:ext uri="{FF2B5EF4-FFF2-40B4-BE49-F238E27FC236}">
                <a16:creationId xmlns:a16="http://schemas.microsoft.com/office/drawing/2014/main" id="{12E3DCAA-FF75-1007-879B-4B94F1C83740}"/>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3263483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969407"/>
            <a:ext cx="4961811" cy="620078"/>
          </a:xfrm>
          <a:prstGeom prst="rect">
            <a:avLst/>
          </a:prstGeom>
          <a:noFill/>
          <a:ln/>
        </p:spPr>
        <p:txBody>
          <a:bodyPr wrap="none" lIns="0" tIns="0" rIns="0" bIns="0" rtlCol="0" anchor="t"/>
          <a:lstStyle/>
          <a:p>
            <a:pPr marL="0" indent="0" algn="l">
              <a:lnSpc>
                <a:spcPts val="4850"/>
              </a:lnSpc>
              <a:buNone/>
            </a:pPr>
            <a:r>
              <a:rPr lang="en-US" sz="3900" dirty="0">
                <a:solidFill>
                  <a:srgbClr val="97B8FF"/>
                </a:solidFill>
                <a:latin typeface="Sora Medium" pitchFamily="34" charset="0"/>
                <a:ea typeface="Sora Medium" pitchFamily="34" charset="-122"/>
                <a:cs typeface="Sora Medium" pitchFamily="34" charset="-120"/>
              </a:rPr>
              <a:t>INTRODUCTION</a:t>
            </a:r>
            <a:endParaRPr lang="en-US" sz="3900" dirty="0"/>
          </a:p>
        </p:txBody>
      </p:sp>
      <p:sp>
        <p:nvSpPr>
          <p:cNvPr id="3" name="Text 1"/>
          <p:cNvSpPr/>
          <p:nvPr/>
        </p:nvSpPr>
        <p:spPr>
          <a:xfrm>
            <a:off x="793790" y="2065734"/>
            <a:ext cx="7632025" cy="2222778"/>
          </a:xfrm>
          <a:prstGeom prst="rect">
            <a:avLst/>
          </a:prstGeom>
          <a:noFill/>
          <a:ln/>
        </p:spPr>
        <p:txBody>
          <a:bodyPr wrap="squar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This project focuses on improving AstroGuru's call center operations by enhancing efficiency and customer satisfaction. By analyzing consultation patterns, agent performance, and user feedback, we aim to identify key areas for improvement—whether through better training, smarter technology, or optimized workload distribution. The goal is to create a seamless experience for both users and astrologers, ensuring faster resolutions, higher satisfaction, and sustainable growth.</a:t>
            </a:r>
            <a:endParaRPr lang="en-US" sz="1550" dirty="0"/>
          </a:p>
        </p:txBody>
      </p:sp>
      <p:sp>
        <p:nvSpPr>
          <p:cNvPr id="4" name="Text 2"/>
          <p:cNvSpPr/>
          <p:nvPr/>
        </p:nvSpPr>
        <p:spPr>
          <a:xfrm>
            <a:off x="793790" y="4467106"/>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In essence: </a:t>
            </a:r>
            <a:r>
              <a:rPr lang="en-US" sz="1550" dirty="0">
                <a:solidFill>
                  <a:srgbClr val="97B8FF"/>
                </a:solidFill>
                <a:latin typeface="Noto Sans TC" pitchFamily="34" charset="0"/>
                <a:ea typeface="Noto Sans TC" pitchFamily="34" charset="-122"/>
                <a:cs typeface="Noto Sans TC" pitchFamily="34" charset="-120"/>
              </a:rPr>
              <a:t>"This project aims to optimize AstroGuru's call center by streamlining consultations, improving agent performance, and leveraging technology to boost customer satisfaction and operational efficiency."</a:t>
            </a:r>
            <a:endParaRPr lang="en-US" sz="1550" dirty="0"/>
          </a:p>
        </p:txBody>
      </p:sp>
      <p:pic>
        <p:nvPicPr>
          <p:cNvPr id="5" name="Image 0" descr="preencoded.png"/>
          <p:cNvPicPr>
            <a:picLocks noChangeAspect="1"/>
          </p:cNvPicPr>
          <p:nvPr/>
        </p:nvPicPr>
        <p:blipFill>
          <a:blip r:embed="rId3"/>
          <a:stretch>
            <a:fillRect/>
          </a:stretch>
        </p:blipFill>
        <p:spPr>
          <a:xfrm>
            <a:off x="8917543" y="2110383"/>
            <a:ext cx="4926568" cy="492656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6618" y="545425"/>
            <a:ext cx="5418296" cy="586502"/>
          </a:xfrm>
          <a:prstGeom prst="rect">
            <a:avLst/>
          </a:prstGeom>
          <a:noFill/>
          <a:ln/>
        </p:spPr>
        <p:txBody>
          <a:bodyPr wrap="none" lIns="0" tIns="0" rIns="0" bIns="0" rtlCol="0" anchor="t"/>
          <a:lstStyle/>
          <a:p>
            <a:pPr marL="0" indent="0" algn="l">
              <a:lnSpc>
                <a:spcPts val="4600"/>
              </a:lnSpc>
              <a:buNone/>
            </a:pPr>
            <a:r>
              <a:rPr lang="en-US" sz="3650" dirty="0">
                <a:solidFill>
                  <a:srgbClr val="97B8FF"/>
                </a:solidFill>
                <a:latin typeface="Sora Medium" pitchFamily="34" charset="0"/>
                <a:ea typeface="Sora Medium" pitchFamily="34" charset="-122"/>
                <a:cs typeface="Sora Medium" pitchFamily="34" charset="-120"/>
              </a:rPr>
              <a:t>PROJECT OBJECTIVES</a:t>
            </a:r>
            <a:endParaRPr lang="en-US" sz="3650" dirty="0"/>
          </a:p>
        </p:txBody>
      </p:sp>
      <p:sp>
        <p:nvSpPr>
          <p:cNvPr id="4" name="Shape 1"/>
          <p:cNvSpPr/>
          <p:nvPr/>
        </p:nvSpPr>
        <p:spPr>
          <a:xfrm>
            <a:off x="6276618" y="1413391"/>
            <a:ext cx="7563564" cy="1426964"/>
          </a:xfrm>
          <a:prstGeom prst="roundRect">
            <a:avLst>
              <a:gd name="adj" fmla="val 1973"/>
            </a:avLst>
          </a:prstGeom>
          <a:solidFill>
            <a:srgbClr val="07070C"/>
          </a:solidFill>
          <a:ln w="22860">
            <a:solidFill>
              <a:srgbClr val="3F3F44"/>
            </a:solidFill>
            <a:prstDash val="solid"/>
          </a:ln>
        </p:spPr>
        <p:txBody>
          <a:bodyPr/>
          <a:lstStyle/>
          <a:p>
            <a:endParaRPr lang="en-US"/>
          </a:p>
        </p:txBody>
      </p:sp>
      <p:pic>
        <p:nvPicPr>
          <p:cNvPr id="5" name="Image 1" descr="preencoded.png"/>
          <p:cNvPicPr>
            <a:picLocks noChangeAspect="1"/>
          </p:cNvPicPr>
          <p:nvPr/>
        </p:nvPicPr>
        <p:blipFill>
          <a:blip r:embed="rId4"/>
          <a:stretch>
            <a:fillRect/>
          </a:stretch>
        </p:blipFill>
        <p:spPr>
          <a:xfrm>
            <a:off x="6276618" y="1413391"/>
            <a:ext cx="45720" cy="1426964"/>
          </a:xfrm>
          <a:prstGeom prst="rect">
            <a:avLst/>
          </a:prstGeom>
        </p:spPr>
      </p:pic>
      <p:sp>
        <p:nvSpPr>
          <p:cNvPr id="6" name="Text 2"/>
          <p:cNvSpPr/>
          <p:nvPr/>
        </p:nvSpPr>
        <p:spPr>
          <a:xfrm>
            <a:off x="6532840" y="1623893"/>
            <a:ext cx="3932634" cy="293132"/>
          </a:xfrm>
          <a:prstGeom prst="rect">
            <a:avLst/>
          </a:prstGeom>
          <a:noFill/>
          <a:ln/>
        </p:spPr>
        <p:txBody>
          <a:bodyPr wrap="none" lIns="0" tIns="0" rIns="0" bIns="0" rtlCol="0" anchor="t"/>
          <a:lstStyle/>
          <a:p>
            <a:pPr marL="0" indent="0" algn="l">
              <a:lnSpc>
                <a:spcPts val="2300"/>
              </a:lnSpc>
              <a:buNone/>
            </a:pPr>
            <a:r>
              <a:rPr lang="en-US" sz="1800" dirty="0">
                <a:solidFill>
                  <a:srgbClr val="E0D6DE"/>
                </a:solidFill>
                <a:latin typeface="Sora Medium" pitchFamily="34" charset="0"/>
                <a:ea typeface="Sora Medium" pitchFamily="34" charset="-122"/>
                <a:cs typeface="Sora Medium" pitchFamily="34" charset="-120"/>
              </a:rPr>
              <a:t>Monitor Consultant Performance</a:t>
            </a:r>
            <a:endParaRPr lang="en-US" sz="1800" dirty="0"/>
          </a:p>
        </p:txBody>
      </p:sp>
      <p:sp>
        <p:nvSpPr>
          <p:cNvPr id="7" name="Text 3"/>
          <p:cNvSpPr/>
          <p:nvPr/>
        </p:nvSpPr>
        <p:spPr>
          <a:xfrm>
            <a:off x="6532840" y="2029539"/>
            <a:ext cx="7096839" cy="600313"/>
          </a:xfrm>
          <a:prstGeom prst="rect">
            <a:avLst/>
          </a:prstGeom>
          <a:noFill/>
          <a:ln/>
        </p:spPr>
        <p:txBody>
          <a:bodyPr wrap="squar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To track and evaluate individual consultant effectiveness based on success rates, ratings, and revenue contribution.</a:t>
            </a:r>
            <a:endParaRPr lang="en-US" sz="1450" dirty="0"/>
          </a:p>
        </p:txBody>
      </p:sp>
      <p:sp>
        <p:nvSpPr>
          <p:cNvPr id="8" name="Shape 4"/>
          <p:cNvSpPr/>
          <p:nvPr/>
        </p:nvSpPr>
        <p:spPr>
          <a:xfrm>
            <a:off x="6276618" y="3027998"/>
            <a:ext cx="7563564" cy="1426964"/>
          </a:xfrm>
          <a:prstGeom prst="roundRect">
            <a:avLst>
              <a:gd name="adj" fmla="val 1973"/>
            </a:avLst>
          </a:prstGeom>
          <a:solidFill>
            <a:srgbClr val="07070C"/>
          </a:solidFill>
          <a:ln w="22860">
            <a:solidFill>
              <a:srgbClr val="3F3F44"/>
            </a:solidFill>
            <a:prstDash val="solid"/>
          </a:ln>
        </p:spPr>
        <p:txBody>
          <a:bodyPr/>
          <a:lstStyle/>
          <a:p>
            <a:endParaRPr lang="en-US"/>
          </a:p>
        </p:txBody>
      </p:sp>
      <p:pic>
        <p:nvPicPr>
          <p:cNvPr id="9" name="Image 2" descr="preencoded.png"/>
          <p:cNvPicPr>
            <a:picLocks noChangeAspect="1"/>
          </p:cNvPicPr>
          <p:nvPr/>
        </p:nvPicPr>
        <p:blipFill>
          <a:blip r:embed="rId4"/>
          <a:stretch>
            <a:fillRect/>
          </a:stretch>
        </p:blipFill>
        <p:spPr>
          <a:xfrm>
            <a:off x="6276618" y="3027998"/>
            <a:ext cx="45720" cy="1426964"/>
          </a:xfrm>
          <a:prstGeom prst="rect">
            <a:avLst/>
          </a:prstGeom>
        </p:spPr>
      </p:pic>
      <p:sp>
        <p:nvSpPr>
          <p:cNvPr id="10" name="Text 5"/>
          <p:cNvSpPr/>
          <p:nvPr/>
        </p:nvSpPr>
        <p:spPr>
          <a:xfrm>
            <a:off x="6532840" y="3238500"/>
            <a:ext cx="3739753" cy="293132"/>
          </a:xfrm>
          <a:prstGeom prst="rect">
            <a:avLst/>
          </a:prstGeom>
          <a:noFill/>
          <a:ln/>
        </p:spPr>
        <p:txBody>
          <a:bodyPr wrap="none" lIns="0" tIns="0" rIns="0" bIns="0" rtlCol="0" anchor="t"/>
          <a:lstStyle/>
          <a:p>
            <a:pPr marL="0" indent="0" algn="l">
              <a:lnSpc>
                <a:spcPts val="2300"/>
              </a:lnSpc>
              <a:buNone/>
            </a:pPr>
            <a:r>
              <a:rPr lang="en-US" sz="1800" dirty="0">
                <a:solidFill>
                  <a:srgbClr val="E0D6DE"/>
                </a:solidFill>
                <a:latin typeface="Sora Medium" pitchFamily="34" charset="0"/>
                <a:ea typeface="Sora Medium" pitchFamily="34" charset="-122"/>
                <a:cs typeface="Sora Medium" pitchFamily="34" charset="-120"/>
              </a:rPr>
              <a:t>Improve Customer Satisfaction</a:t>
            </a:r>
            <a:endParaRPr lang="en-US" sz="1800" dirty="0"/>
          </a:p>
        </p:txBody>
      </p:sp>
      <p:sp>
        <p:nvSpPr>
          <p:cNvPr id="11" name="Text 6"/>
          <p:cNvSpPr/>
          <p:nvPr/>
        </p:nvSpPr>
        <p:spPr>
          <a:xfrm>
            <a:off x="6532840" y="3644146"/>
            <a:ext cx="7096839" cy="600313"/>
          </a:xfrm>
          <a:prstGeom prst="rect">
            <a:avLst/>
          </a:prstGeom>
          <a:noFill/>
          <a:ln/>
        </p:spPr>
        <p:txBody>
          <a:bodyPr wrap="squar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To identify factors affecting user experience and enhance service quality through better support and optimized consultation methods.</a:t>
            </a:r>
            <a:endParaRPr lang="en-US" sz="1450" dirty="0"/>
          </a:p>
        </p:txBody>
      </p:sp>
      <p:sp>
        <p:nvSpPr>
          <p:cNvPr id="12" name="Shape 7"/>
          <p:cNvSpPr/>
          <p:nvPr/>
        </p:nvSpPr>
        <p:spPr>
          <a:xfrm>
            <a:off x="6276618" y="4642604"/>
            <a:ext cx="7563564" cy="1426964"/>
          </a:xfrm>
          <a:prstGeom prst="roundRect">
            <a:avLst>
              <a:gd name="adj" fmla="val 1973"/>
            </a:avLst>
          </a:prstGeom>
          <a:solidFill>
            <a:srgbClr val="07070C"/>
          </a:solidFill>
          <a:ln w="22860">
            <a:solidFill>
              <a:srgbClr val="3F3F44"/>
            </a:solidFill>
            <a:prstDash val="solid"/>
          </a:ln>
        </p:spPr>
        <p:txBody>
          <a:bodyPr/>
          <a:lstStyle/>
          <a:p>
            <a:endParaRPr lang="en-US"/>
          </a:p>
        </p:txBody>
      </p:sp>
      <p:pic>
        <p:nvPicPr>
          <p:cNvPr id="13" name="Image 3" descr="preencoded.png"/>
          <p:cNvPicPr>
            <a:picLocks noChangeAspect="1"/>
          </p:cNvPicPr>
          <p:nvPr/>
        </p:nvPicPr>
        <p:blipFill>
          <a:blip r:embed="rId4"/>
          <a:stretch>
            <a:fillRect/>
          </a:stretch>
        </p:blipFill>
        <p:spPr>
          <a:xfrm>
            <a:off x="6276618" y="4642604"/>
            <a:ext cx="45720" cy="1426964"/>
          </a:xfrm>
          <a:prstGeom prst="rect">
            <a:avLst/>
          </a:prstGeom>
        </p:spPr>
      </p:pic>
      <p:sp>
        <p:nvSpPr>
          <p:cNvPr id="14" name="Text 8"/>
          <p:cNvSpPr/>
          <p:nvPr/>
        </p:nvSpPr>
        <p:spPr>
          <a:xfrm>
            <a:off x="6532840" y="4853107"/>
            <a:ext cx="3601403" cy="293132"/>
          </a:xfrm>
          <a:prstGeom prst="rect">
            <a:avLst/>
          </a:prstGeom>
          <a:noFill/>
          <a:ln/>
        </p:spPr>
        <p:txBody>
          <a:bodyPr wrap="none" lIns="0" tIns="0" rIns="0" bIns="0" rtlCol="0" anchor="t"/>
          <a:lstStyle/>
          <a:p>
            <a:pPr marL="0" indent="0" algn="l">
              <a:lnSpc>
                <a:spcPts val="2300"/>
              </a:lnSpc>
              <a:buNone/>
            </a:pPr>
            <a:r>
              <a:rPr lang="en-US" sz="1800" dirty="0">
                <a:solidFill>
                  <a:srgbClr val="E0D6DE"/>
                </a:solidFill>
                <a:latin typeface="Sora Medium" pitchFamily="34" charset="0"/>
                <a:ea typeface="Sora Medium" pitchFamily="34" charset="-122"/>
                <a:cs typeface="Sora Medium" pitchFamily="34" charset="-120"/>
              </a:rPr>
              <a:t>Optimize Operation Efficiency</a:t>
            </a:r>
            <a:endParaRPr lang="en-US" sz="1800" dirty="0"/>
          </a:p>
        </p:txBody>
      </p:sp>
      <p:sp>
        <p:nvSpPr>
          <p:cNvPr id="15" name="Text 9"/>
          <p:cNvSpPr/>
          <p:nvPr/>
        </p:nvSpPr>
        <p:spPr>
          <a:xfrm>
            <a:off x="6532840" y="5258753"/>
            <a:ext cx="7096839" cy="600313"/>
          </a:xfrm>
          <a:prstGeom prst="rect">
            <a:avLst/>
          </a:prstGeom>
          <a:noFill/>
          <a:ln/>
        </p:spPr>
        <p:txBody>
          <a:bodyPr wrap="squar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To analyze peak hours, consultation type, and failure patterns for better resource allocation and service planning.</a:t>
            </a:r>
            <a:endParaRPr lang="en-US" sz="1450" dirty="0"/>
          </a:p>
        </p:txBody>
      </p:sp>
      <p:sp>
        <p:nvSpPr>
          <p:cNvPr id="16" name="Shape 10"/>
          <p:cNvSpPr/>
          <p:nvPr/>
        </p:nvSpPr>
        <p:spPr>
          <a:xfrm>
            <a:off x="6276618" y="6257211"/>
            <a:ext cx="7563564" cy="1426964"/>
          </a:xfrm>
          <a:prstGeom prst="roundRect">
            <a:avLst>
              <a:gd name="adj" fmla="val 1973"/>
            </a:avLst>
          </a:prstGeom>
          <a:solidFill>
            <a:srgbClr val="07070C"/>
          </a:solidFill>
          <a:ln w="22860">
            <a:solidFill>
              <a:srgbClr val="3F3F44"/>
            </a:solidFill>
            <a:prstDash val="solid"/>
          </a:ln>
        </p:spPr>
        <p:txBody>
          <a:bodyPr/>
          <a:lstStyle/>
          <a:p>
            <a:endParaRPr lang="en-US"/>
          </a:p>
        </p:txBody>
      </p:sp>
      <p:pic>
        <p:nvPicPr>
          <p:cNvPr id="17" name="Image 4" descr="preencoded.png"/>
          <p:cNvPicPr>
            <a:picLocks noChangeAspect="1"/>
          </p:cNvPicPr>
          <p:nvPr/>
        </p:nvPicPr>
        <p:blipFill>
          <a:blip r:embed="rId4"/>
          <a:stretch>
            <a:fillRect/>
          </a:stretch>
        </p:blipFill>
        <p:spPr>
          <a:xfrm>
            <a:off x="6276618" y="6257211"/>
            <a:ext cx="45720" cy="1426964"/>
          </a:xfrm>
          <a:prstGeom prst="rect">
            <a:avLst/>
          </a:prstGeom>
        </p:spPr>
      </p:pic>
      <p:sp>
        <p:nvSpPr>
          <p:cNvPr id="18" name="Text 11"/>
          <p:cNvSpPr/>
          <p:nvPr/>
        </p:nvSpPr>
        <p:spPr>
          <a:xfrm>
            <a:off x="6532840" y="6467713"/>
            <a:ext cx="3740944" cy="293132"/>
          </a:xfrm>
          <a:prstGeom prst="rect">
            <a:avLst/>
          </a:prstGeom>
          <a:noFill/>
          <a:ln/>
        </p:spPr>
        <p:txBody>
          <a:bodyPr wrap="none" lIns="0" tIns="0" rIns="0" bIns="0" rtlCol="0" anchor="t"/>
          <a:lstStyle/>
          <a:p>
            <a:pPr marL="0" indent="0" algn="l">
              <a:lnSpc>
                <a:spcPts val="2300"/>
              </a:lnSpc>
              <a:buNone/>
            </a:pPr>
            <a:r>
              <a:rPr lang="en-US" sz="1800" dirty="0">
                <a:solidFill>
                  <a:srgbClr val="E0D6DE"/>
                </a:solidFill>
                <a:latin typeface="Sora Medium" pitchFamily="34" charset="0"/>
                <a:ea typeface="Sora Medium" pitchFamily="34" charset="-122"/>
                <a:cs typeface="Sora Medium" pitchFamily="34" charset="-120"/>
              </a:rPr>
              <a:t>Support Data-Driven Decisions</a:t>
            </a:r>
            <a:endParaRPr lang="en-US" sz="1800" dirty="0"/>
          </a:p>
        </p:txBody>
      </p:sp>
      <p:sp>
        <p:nvSpPr>
          <p:cNvPr id="19" name="Text 12"/>
          <p:cNvSpPr/>
          <p:nvPr/>
        </p:nvSpPr>
        <p:spPr>
          <a:xfrm>
            <a:off x="6532840" y="6873359"/>
            <a:ext cx="7096839" cy="600313"/>
          </a:xfrm>
          <a:prstGeom prst="rect">
            <a:avLst/>
          </a:prstGeom>
          <a:noFill/>
          <a:ln/>
        </p:spPr>
        <p:txBody>
          <a:bodyPr wrap="square" lIns="0" tIns="0" rIns="0" bIns="0" rtlCol="0" anchor="t"/>
          <a:lstStyle/>
          <a:p>
            <a:pPr marL="0" indent="0" algn="l">
              <a:lnSpc>
                <a:spcPts val="2350"/>
              </a:lnSpc>
              <a:buNone/>
            </a:pPr>
            <a:r>
              <a:rPr lang="en-US" sz="1450" dirty="0">
                <a:solidFill>
                  <a:srgbClr val="E0D6DE"/>
                </a:solidFill>
                <a:latin typeface="Noto Sans TC" pitchFamily="34" charset="0"/>
                <a:ea typeface="Noto Sans TC" pitchFamily="34" charset="-122"/>
                <a:cs typeface="Noto Sans TC" pitchFamily="34" charset="-120"/>
              </a:rPr>
              <a:t>To provide actionable insights that guide strategic investments in hiring, training, and technology upgrades.</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85098" y="539948"/>
            <a:ext cx="5271968" cy="582811"/>
          </a:xfrm>
          <a:prstGeom prst="rect">
            <a:avLst/>
          </a:prstGeom>
          <a:noFill/>
          <a:ln/>
        </p:spPr>
        <p:txBody>
          <a:bodyPr wrap="none" lIns="0" tIns="0" rIns="0" bIns="0" rtlCol="0" anchor="t"/>
          <a:lstStyle/>
          <a:p>
            <a:pPr marL="0" indent="0" algn="l">
              <a:lnSpc>
                <a:spcPts val="4550"/>
              </a:lnSpc>
              <a:buNone/>
            </a:pPr>
            <a:r>
              <a:rPr lang="en-US" sz="3650" dirty="0">
                <a:solidFill>
                  <a:srgbClr val="97B8FF"/>
                </a:solidFill>
                <a:latin typeface="Sora Medium" pitchFamily="34" charset="0"/>
                <a:ea typeface="Sora Medium" pitchFamily="34" charset="-122"/>
                <a:cs typeface="Sora Medium" pitchFamily="34" charset="-120"/>
              </a:rPr>
              <a:t>PROBLEM STATEMENT</a:t>
            </a:r>
            <a:endParaRPr lang="en-US" sz="3650" dirty="0"/>
          </a:p>
        </p:txBody>
      </p:sp>
      <p:sp>
        <p:nvSpPr>
          <p:cNvPr id="3" name="Text 1"/>
          <p:cNvSpPr/>
          <p:nvPr/>
        </p:nvSpPr>
        <p:spPr>
          <a:xfrm>
            <a:off x="785098" y="1588889"/>
            <a:ext cx="2569131" cy="291346"/>
          </a:xfrm>
          <a:prstGeom prst="rect">
            <a:avLst/>
          </a:prstGeom>
          <a:noFill/>
          <a:ln/>
        </p:spPr>
        <p:txBody>
          <a:bodyPr wrap="none" lIns="0" tIns="0" rIns="0" bIns="0" rtlCol="0" anchor="t"/>
          <a:lstStyle/>
          <a:p>
            <a:pPr marL="0" indent="0" algn="l">
              <a:lnSpc>
                <a:spcPts val="2250"/>
              </a:lnSpc>
              <a:buNone/>
            </a:pPr>
            <a:r>
              <a:rPr lang="en-US" sz="1800" dirty="0">
                <a:solidFill>
                  <a:srgbClr val="97B8FF"/>
                </a:solidFill>
                <a:latin typeface="Sora Medium" pitchFamily="34" charset="0"/>
                <a:ea typeface="Sora Medium" pitchFamily="34" charset="-122"/>
                <a:cs typeface="Sora Medium" pitchFamily="34" charset="-120"/>
              </a:rPr>
              <a:t>Performance Analysis</a:t>
            </a:r>
            <a:endParaRPr lang="en-US" sz="1800" dirty="0"/>
          </a:p>
        </p:txBody>
      </p:sp>
      <p:sp>
        <p:nvSpPr>
          <p:cNvPr id="4" name="Text 2"/>
          <p:cNvSpPr/>
          <p:nvPr/>
        </p:nvSpPr>
        <p:spPr>
          <a:xfrm>
            <a:off x="785098" y="2066687"/>
            <a:ext cx="7654171" cy="298252"/>
          </a:xfrm>
          <a:prstGeom prst="rect">
            <a:avLst/>
          </a:prstGeom>
          <a:noFill/>
          <a:ln/>
        </p:spPr>
        <p:txBody>
          <a:bodyPr wrap="non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Analyze consultant performance based on revenue generation and success rates.</a:t>
            </a:r>
            <a:endParaRPr lang="en-US" sz="1450" dirty="0"/>
          </a:p>
        </p:txBody>
      </p:sp>
      <p:sp>
        <p:nvSpPr>
          <p:cNvPr id="5" name="Text 3"/>
          <p:cNvSpPr/>
          <p:nvPr/>
        </p:nvSpPr>
        <p:spPr>
          <a:xfrm>
            <a:off x="785098" y="2430185"/>
            <a:ext cx="7654171" cy="596503"/>
          </a:xfrm>
          <a:prstGeom prst="rect">
            <a:avLst/>
          </a:prstGeom>
          <a:noFill/>
          <a:ln/>
        </p:spPr>
        <p:txBody>
          <a:bodyPr wrap="squar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Identify top-performing consultants who exceed the average revenue per consultation.</a:t>
            </a:r>
            <a:endParaRPr lang="en-US" sz="1450" dirty="0"/>
          </a:p>
        </p:txBody>
      </p:sp>
      <p:sp>
        <p:nvSpPr>
          <p:cNvPr id="6" name="Text 4"/>
          <p:cNvSpPr/>
          <p:nvPr/>
        </p:nvSpPr>
        <p:spPr>
          <a:xfrm>
            <a:off x="785098" y="3213140"/>
            <a:ext cx="5502950" cy="291346"/>
          </a:xfrm>
          <a:prstGeom prst="rect">
            <a:avLst/>
          </a:prstGeom>
          <a:noFill/>
          <a:ln/>
        </p:spPr>
        <p:txBody>
          <a:bodyPr wrap="none" lIns="0" tIns="0" rIns="0" bIns="0" rtlCol="0" anchor="t"/>
          <a:lstStyle/>
          <a:p>
            <a:pPr marL="0" indent="0" algn="l">
              <a:lnSpc>
                <a:spcPts val="2250"/>
              </a:lnSpc>
              <a:buNone/>
            </a:pPr>
            <a:r>
              <a:rPr lang="en-US" sz="1800" dirty="0">
                <a:solidFill>
                  <a:srgbClr val="97B8FF"/>
                </a:solidFill>
                <a:latin typeface="Sora Medium" pitchFamily="34" charset="0"/>
                <a:ea typeface="Sora Medium" pitchFamily="34" charset="-122"/>
                <a:cs typeface="Sora Medium" pitchFamily="34" charset="-120"/>
              </a:rPr>
              <a:t>Quality Improvement: Addressing Low Ratings</a:t>
            </a:r>
            <a:endParaRPr lang="en-US" sz="1800" dirty="0"/>
          </a:p>
        </p:txBody>
      </p:sp>
      <p:sp>
        <p:nvSpPr>
          <p:cNvPr id="7" name="Text 5"/>
          <p:cNvSpPr/>
          <p:nvPr/>
        </p:nvSpPr>
        <p:spPr>
          <a:xfrm>
            <a:off x="785098" y="3690938"/>
            <a:ext cx="7654171" cy="298252"/>
          </a:xfrm>
          <a:prstGeom prst="rect">
            <a:avLst/>
          </a:prstGeom>
          <a:noFill/>
          <a:ln/>
        </p:spPr>
        <p:txBody>
          <a:bodyPr wrap="non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On a 10-point scale, anything below 5.0 is considered unsatisfactory.</a:t>
            </a:r>
            <a:endParaRPr lang="en-US" sz="1450" dirty="0"/>
          </a:p>
        </p:txBody>
      </p:sp>
      <p:sp>
        <p:nvSpPr>
          <p:cNvPr id="8" name="Text 6"/>
          <p:cNvSpPr/>
          <p:nvPr/>
        </p:nvSpPr>
        <p:spPr>
          <a:xfrm>
            <a:off x="785098" y="4054435"/>
            <a:ext cx="7654171" cy="596503"/>
          </a:xfrm>
          <a:prstGeom prst="rect">
            <a:avLst/>
          </a:prstGeom>
          <a:noFill/>
          <a:ln/>
        </p:spPr>
        <p:txBody>
          <a:bodyPr wrap="squar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An average rating of </a:t>
            </a:r>
            <a:r>
              <a:rPr lang="en-US" sz="1450" dirty="0">
                <a:solidFill>
                  <a:srgbClr val="F44444"/>
                </a:solidFill>
                <a:latin typeface="Noto Sans TC" pitchFamily="34" charset="0"/>
                <a:ea typeface="Noto Sans TC" pitchFamily="34" charset="-122"/>
                <a:cs typeface="Noto Sans TC" pitchFamily="34" charset="-120"/>
              </a:rPr>
              <a:t>2.93/10</a:t>
            </a:r>
            <a:r>
              <a:rPr lang="en-US" sz="1450" dirty="0">
                <a:solidFill>
                  <a:srgbClr val="E0D6DE"/>
                </a:solidFill>
                <a:latin typeface="Noto Sans TC" pitchFamily="34" charset="0"/>
                <a:ea typeface="Noto Sans TC" pitchFamily="34" charset="-122"/>
                <a:cs typeface="Noto Sans TC" pitchFamily="34" charset="-120"/>
              </a:rPr>
              <a:t> falls into the "very poor" category, indicating widespread customer dissatisfaction and a critical need for intervention.</a:t>
            </a:r>
            <a:endParaRPr lang="en-US" sz="1450" dirty="0"/>
          </a:p>
        </p:txBody>
      </p:sp>
      <p:sp>
        <p:nvSpPr>
          <p:cNvPr id="9" name="Text 7"/>
          <p:cNvSpPr/>
          <p:nvPr/>
        </p:nvSpPr>
        <p:spPr>
          <a:xfrm>
            <a:off x="785098" y="4837390"/>
            <a:ext cx="2642830" cy="291346"/>
          </a:xfrm>
          <a:prstGeom prst="rect">
            <a:avLst/>
          </a:prstGeom>
          <a:noFill/>
          <a:ln/>
        </p:spPr>
        <p:txBody>
          <a:bodyPr wrap="none" lIns="0" tIns="0" rIns="0" bIns="0" rtlCol="0" anchor="t"/>
          <a:lstStyle/>
          <a:p>
            <a:pPr marL="0" indent="0" algn="l">
              <a:lnSpc>
                <a:spcPts val="2250"/>
              </a:lnSpc>
              <a:buNone/>
            </a:pPr>
            <a:r>
              <a:rPr lang="en-US" sz="1800" dirty="0">
                <a:solidFill>
                  <a:srgbClr val="97B8FF"/>
                </a:solidFill>
                <a:latin typeface="Sora Medium" pitchFamily="34" charset="0"/>
                <a:ea typeface="Sora Medium" pitchFamily="34" charset="-122"/>
                <a:cs typeface="Sora Medium" pitchFamily="34" charset="-120"/>
              </a:rPr>
              <a:t>Revenue Optimization</a:t>
            </a:r>
            <a:endParaRPr lang="en-US" sz="1800" dirty="0"/>
          </a:p>
        </p:txBody>
      </p:sp>
      <p:sp>
        <p:nvSpPr>
          <p:cNvPr id="10" name="Text 8"/>
          <p:cNvSpPr/>
          <p:nvPr/>
        </p:nvSpPr>
        <p:spPr>
          <a:xfrm>
            <a:off x="785098" y="5315188"/>
            <a:ext cx="7654171" cy="298252"/>
          </a:xfrm>
          <a:prstGeom prst="rect">
            <a:avLst/>
          </a:prstGeom>
          <a:noFill/>
          <a:ln/>
        </p:spPr>
        <p:txBody>
          <a:bodyPr wrap="non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Segment revenue by consultant type to identify most profitable services.</a:t>
            </a:r>
            <a:endParaRPr lang="en-US" sz="1450" dirty="0"/>
          </a:p>
        </p:txBody>
      </p:sp>
      <p:sp>
        <p:nvSpPr>
          <p:cNvPr id="11" name="Text 9"/>
          <p:cNvSpPr/>
          <p:nvPr/>
        </p:nvSpPr>
        <p:spPr>
          <a:xfrm>
            <a:off x="785098" y="5678686"/>
            <a:ext cx="7654171" cy="298252"/>
          </a:xfrm>
          <a:prstGeom prst="rect">
            <a:avLst/>
          </a:prstGeom>
          <a:noFill/>
          <a:ln/>
        </p:spPr>
        <p:txBody>
          <a:bodyPr wrap="non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Calculate the 20% of consultants generating 80% of revenue (Pareto Principle).</a:t>
            </a:r>
            <a:endParaRPr lang="en-US" sz="1450" dirty="0"/>
          </a:p>
        </p:txBody>
      </p:sp>
      <p:sp>
        <p:nvSpPr>
          <p:cNvPr id="12" name="Text 10"/>
          <p:cNvSpPr/>
          <p:nvPr/>
        </p:nvSpPr>
        <p:spPr>
          <a:xfrm>
            <a:off x="785098" y="6042184"/>
            <a:ext cx="7654171" cy="596503"/>
          </a:xfrm>
          <a:prstGeom prst="rect">
            <a:avLst/>
          </a:prstGeom>
          <a:noFill/>
          <a:ln/>
        </p:spPr>
        <p:txBody>
          <a:bodyPr wrap="squar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Calls dominate revenue (</a:t>
            </a:r>
            <a:r>
              <a:rPr lang="en-US" sz="1450" dirty="0">
                <a:solidFill>
                  <a:srgbClr val="97B8FF"/>
                </a:solidFill>
                <a:latin typeface="Noto Sans TC" pitchFamily="34" charset="0"/>
                <a:ea typeface="Noto Sans TC" pitchFamily="34" charset="-122"/>
                <a:cs typeface="Noto Sans TC" pitchFamily="34" charset="-120"/>
              </a:rPr>
              <a:t>70%</a:t>
            </a:r>
            <a:r>
              <a:rPr lang="en-US" sz="1450" dirty="0">
                <a:solidFill>
                  <a:srgbClr val="E0D6DE"/>
                </a:solidFill>
                <a:latin typeface="Noto Sans TC" pitchFamily="34" charset="0"/>
                <a:ea typeface="Noto Sans TC" pitchFamily="34" charset="-122"/>
                <a:cs typeface="Noto Sans TC" pitchFamily="34" charset="-120"/>
              </a:rPr>
              <a:t> share) but have lower revenue per session compared to chats.</a:t>
            </a:r>
            <a:endParaRPr lang="en-US" sz="1450" dirty="0"/>
          </a:p>
        </p:txBody>
      </p:sp>
      <p:sp>
        <p:nvSpPr>
          <p:cNvPr id="13" name="Text 11"/>
          <p:cNvSpPr/>
          <p:nvPr/>
        </p:nvSpPr>
        <p:spPr>
          <a:xfrm>
            <a:off x="785098" y="6703933"/>
            <a:ext cx="7654171" cy="596503"/>
          </a:xfrm>
          <a:prstGeom prst="rect">
            <a:avLst/>
          </a:prstGeom>
          <a:noFill/>
          <a:ln/>
        </p:spPr>
        <p:txBody>
          <a:bodyPr wrap="squar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Low ratings correlate with high churn. Your </a:t>
            </a:r>
            <a:r>
              <a:rPr lang="en-US" sz="1450" dirty="0">
                <a:solidFill>
                  <a:srgbClr val="F44444"/>
                </a:solidFill>
                <a:latin typeface="Noto Sans TC" pitchFamily="34" charset="0"/>
                <a:ea typeface="Noto Sans TC" pitchFamily="34" charset="-122"/>
                <a:cs typeface="Noto Sans TC" pitchFamily="34" charset="-120"/>
              </a:rPr>
              <a:t>43.53% consult success rate</a:t>
            </a:r>
            <a:r>
              <a:rPr lang="en-US" sz="1450" dirty="0">
                <a:solidFill>
                  <a:srgbClr val="E0D6DE"/>
                </a:solidFill>
                <a:latin typeface="Noto Sans TC" pitchFamily="34" charset="0"/>
                <a:ea typeface="Noto Sans TC" pitchFamily="34" charset="-122"/>
                <a:cs typeface="Noto Sans TC" pitchFamily="34" charset="-120"/>
              </a:rPr>
              <a:t> could drop further, impacting future revenue.</a:t>
            </a:r>
            <a:endParaRPr lang="en-US" sz="1450" dirty="0"/>
          </a:p>
        </p:txBody>
      </p:sp>
      <p:pic>
        <p:nvPicPr>
          <p:cNvPr id="14" name="Image 0" descr="preencoded.png"/>
          <p:cNvPicPr>
            <a:picLocks noChangeAspect="1"/>
          </p:cNvPicPr>
          <p:nvPr/>
        </p:nvPicPr>
        <p:blipFill>
          <a:blip r:embed="rId3"/>
          <a:stretch>
            <a:fillRect/>
          </a:stretch>
        </p:blipFill>
        <p:spPr>
          <a:xfrm>
            <a:off x="8901708" y="1612225"/>
            <a:ext cx="3379827" cy="1845469"/>
          </a:xfrm>
          <a:prstGeom prst="rect">
            <a:avLst/>
          </a:prstGeom>
        </p:spPr>
      </p:pic>
      <p:sp>
        <p:nvSpPr>
          <p:cNvPr id="15" name="Text 12"/>
          <p:cNvSpPr/>
          <p:nvPr/>
        </p:nvSpPr>
        <p:spPr>
          <a:xfrm>
            <a:off x="8901708" y="3667482"/>
            <a:ext cx="2637234" cy="291346"/>
          </a:xfrm>
          <a:prstGeom prst="rect">
            <a:avLst/>
          </a:prstGeom>
          <a:noFill/>
          <a:ln/>
        </p:spPr>
        <p:txBody>
          <a:bodyPr wrap="none" lIns="0" tIns="0" rIns="0" bIns="0" rtlCol="0" anchor="t"/>
          <a:lstStyle/>
          <a:p>
            <a:pPr marL="0" indent="0" algn="l">
              <a:lnSpc>
                <a:spcPts val="2250"/>
              </a:lnSpc>
              <a:buNone/>
            </a:pPr>
            <a:r>
              <a:rPr lang="en-US" sz="1800" dirty="0">
                <a:solidFill>
                  <a:srgbClr val="97B8FF"/>
                </a:solidFill>
                <a:latin typeface="Sora Medium" pitchFamily="34" charset="0"/>
                <a:ea typeface="Sora Medium" pitchFamily="34" charset="-122"/>
                <a:cs typeface="Sora Medium" pitchFamily="34" charset="-120"/>
              </a:rPr>
              <a:t>Operational Efficiency</a:t>
            </a:r>
            <a:endParaRPr lang="en-US" sz="1800" dirty="0"/>
          </a:p>
        </p:txBody>
      </p:sp>
      <p:sp>
        <p:nvSpPr>
          <p:cNvPr id="16" name="Text 13"/>
          <p:cNvSpPr/>
          <p:nvPr/>
        </p:nvSpPr>
        <p:spPr>
          <a:xfrm>
            <a:off x="8901708" y="4145280"/>
            <a:ext cx="4951095" cy="894755"/>
          </a:xfrm>
          <a:prstGeom prst="rect">
            <a:avLst/>
          </a:prstGeom>
          <a:noFill/>
          <a:ln/>
        </p:spPr>
        <p:txBody>
          <a:bodyPr wrap="squar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Correlate Total Gurus (</a:t>
            </a:r>
            <a:r>
              <a:rPr lang="en-US" sz="1450" dirty="0">
                <a:solidFill>
                  <a:srgbClr val="97B8FF"/>
                </a:solidFill>
                <a:latin typeface="Noto Sans TC" pitchFamily="34" charset="0"/>
                <a:ea typeface="Noto Sans TC" pitchFamily="34" charset="-122"/>
                <a:cs typeface="Noto Sans TC" pitchFamily="34" charset="-120"/>
              </a:rPr>
              <a:t>149</a:t>
            </a:r>
            <a:r>
              <a:rPr lang="en-US" sz="1450" dirty="0">
                <a:solidFill>
                  <a:srgbClr val="E0D6DE"/>
                </a:solidFill>
                <a:latin typeface="Noto Sans TC" pitchFamily="34" charset="0"/>
                <a:ea typeface="Noto Sans TC" pitchFamily="34" charset="-122"/>
                <a:cs typeface="Noto Sans TC" pitchFamily="34" charset="-120"/>
              </a:rPr>
              <a:t>) and Total Visitors (</a:t>
            </a:r>
            <a:r>
              <a:rPr lang="en-US" sz="1450" dirty="0">
                <a:solidFill>
                  <a:srgbClr val="97B8FF"/>
                </a:solidFill>
                <a:latin typeface="Noto Sans TC" pitchFamily="34" charset="0"/>
                <a:ea typeface="Noto Sans TC" pitchFamily="34" charset="-122"/>
                <a:cs typeface="Noto Sans TC" pitchFamily="34" charset="-120"/>
              </a:rPr>
              <a:t>28,027</a:t>
            </a:r>
            <a:r>
              <a:rPr lang="en-US" sz="1450" dirty="0">
                <a:solidFill>
                  <a:srgbClr val="E0D6DE"/>
                </a:solidFill>
                <a:latin typeface="Noto Sans TC" pitchFamily="34" charset="0"/>
                <a:ea typeface="Noto Sans TC" pitchFamily="34" charset="-122"/>
                <a:cs typeface="Noto Sans TC" pitchFamily="34" charset="-120"/>
              </a:rPr>
              <a:t>) with revenue to measure marketing and operational efficiency.</a:t>
            </a:r>
            <a:endParaRPr lang="en-US" sz="1450" dirty="0"/>
          </a:p>
        </p:txBody>
      </p:sp>
      <p:sp>
        <p:nvSpPr>
          <p:cNvPr id="17" name="Text 14"/>
          <p:cNvSpPr/>
          <p:nvPr/>
        </p:nvSpPr>
        <p:spPr>
          <a:xfrm>
            <a:off x="8901708" y="5105281"/>
            <a:ext cx="4951095" cy="596503"/>
          </a:xfrm>
          <a:prstGeom prst="rect">
            <a:avLst/>
          </a:prstGeom>
          <a:noFill/>
          <a:ln/>
        </p:spPr>
        <p:txBody>
          <a:bodyPr wrap="squar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Analyze the consult success rate (</a:t>
            </a:r>
            <a:r>
              <a:rPr lang="en-US" sz="1450" dirty="0">
                <a:solidFill>
                  <a:srgbClr val="97B8FF"/>
                </a:solidFill>
                <a:latin typeface="Noto Sans TC" pitchFamily="34" charset="0"/>
                <a:ea typeface="Noto Sans TC" pitchFamily="34" charset="-122"/>
                <a:cs typeface="Noto Sans TC" pitchFamily="34" charset="-120"/>
              </a:rPr>
              <a:t>43.53%</a:t>
            </a:r>
            <a:r>
              <a:rPr lang="en-US" sz="1450" dirty="0">
                <a:solidFill>
                  <a:srgbClr val="E0D6DE"/>
                </a:solidFill>
                <a:latin typeface="Noto Sans TC" pitchFamily="34" charset="0"/>
                <a:ea typeface="Noto Sans TC" pitchFamily="34" charset="-122"/>
                <a:cs typeface="Noto Sans TC" pitchFamily="34" charset="-120"/>
              </a:rPr>
              <a:t>) to identify bottlenecks in the consultation process.</a:t>
            </a:r>
            <a:endParaRPr lang="en-US" sz="1450" dirty="0"/>
          </a:p>
        </p:txBody>
      </p:sp>
      <p:sp>
        <p:nvSpPr>
          <p:cNvPr id="18" name="Text 15"/>
          <p:cNvSpPr/>
          <p:nvPr/>
        </p:nvSpPr>
        <p:spPr>
          <a:xfrm>
            <a:off x="8901708" y="5888236"/>
            <a:ext cx="2330887" cy="291346"/>
          </a:xfrm>
          <a:prstGeom prst="rect">
            <a:avLst/>
          </a:prstGeom>
          <a:noFill/>
          <a:ln/>
        </p:spPr>
        <p:txBody>
          <a:bodyPr wrap="none" lIns="0" tIns="0" rIns="0" bIns="0" rtlCol="0" anchor="t"/>
          <a:lstStyle/>
          <a:p>
            <a:pPr marL="0" indent="0" algn="l">
              <a:lnSpc>
                <a:spcPts val="2250"/>
              </a:lnSpc>
              <a:buNone/>
            </a:pPr>
            <a:r>
              <a:rPr lang="en-US" sz="1800" dirty="0">
                <a:solidFill>
                  <a:srgbClr val="97B8FF"/>
                </a:solidFill>
                <a:latin typeface="Sora Medium" pitchFamily="34" charset="0"/>
                <a:ea typeface="Sora Medium" pitchFamily="34" charset="-122"/>
                <a:cs typeface="Sora Medium" pitchFamily="34" charset="-120"/>
              </a:rPr>
              <a:t>Data Visualization</a:t>
            </a:r>
            <a:endParaRPr lang="en-US" sz="1800" dirty="0"/>
          </a:p>
        </p:txBody>
      </p:sp>
      <p:sp>
        <p:nvSpPr>
          <p:cNvPr id="19" name="Text 16"/>
          <p:cNvSpPr/>
          <p:nvPr/>
        </p:nvSpPr>
        <p:spPr>
          <a:xfrm>
            <a:off x="8901708" y="6366034"/>
            <a:ext cx="4951095" cy="596503"/>
          </a:xfrm>
          <a:prstGeom prst="rect">
            <a:avLst/>
          </a:prstGeom>
          <a:noFill/>
          <a:ln/>
        </p:spPr>
        <p:txBody>
          <a:bodyPr wrap="squar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Create a dashboard that better presents the revenue distribution across consultants.</a:t>
            </a:r>
            <a:endParaRPr lang="en-US" sz="1450" dirty="0"/>
          </a:p>
        </p:txBody>
      </p:sp>
      <p:sp>
        <p:nvSpPr>
          <p:cNvPr id="20" name="Text 17"/>
          <p:cNvSpPr/>
          <p:nvPr/>
        </p:nvSpPr>
        <p:spPr>
          <a:xfrm>
            <a:off x="8901708" y="7027783"/>
            <a:ext cx="4951095" cy="596503"/>
          </a:xfrm>
          <a:prstGeom prst="rect">
            <a:avLst/>
          </a:prstGeom>
          <a:noFill/>
          <a:ln/>
        </p:spPr>
        <p:txBody>
          <a:bodyPr wrap="square" lIns="0" tIns="0" rIns="0" bIns="0" rtlCol="0" anchor="t"/>
          <a:lstStyle/>
          <a:p>
            <a:pPr marL="342900" indent="-342900" algn="l">
              <a:lnSpc>
                <a:spcPts val="2300"/>
              </a:lnSpc>
              <a:buSzPct val="100000"/>
              <a:buChar char="•"/>
            </a:pPr>
            <a:r>
              <a:rPr lang="en-US" sz="1450" dirty="0">
                <a:solidFill>
                  <a:srgbClr val="E0D6DE"/>
                </a:solidFill>
                <a:latin typeface="Noto Sans TC" pitchFamily="34" charset="0"/>
                <a:ea typeface="Noto Sans TC" pitchFamily="34" charset="-122"/>
                <a:cs typeface="Noto Sans TC" pitchFamily="34" charset="-120"/>
              </a:rPr>
              <a:t>Develop visualizations to show trends in ratings, revenue, and consultation types over time.</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899398"/>
            <a:ext cx="4961811" cy="620078"/>
          </a:xfrm>
          <a:prstGeom prst="rect">
            <a:avLst/>
          </a:prstGeom>
          <a:noFill/>
          <a:ln/>
        </p:spPr>
        <p:txBody>
          <a:bodyPr wrap="none" lIns="0" tIns="0" rIns="0" bIns="0" rtlCol="0" anchor="t"/>
          <a:lstStyle/>
          <a:p>
            <a:pPr marL="0" indent="0" algn="l">
              <a:lnSpc>
                <a:spcPts val="4850"/>
              </a:lnSpc>
              <a:buNone/>
            </a:pPr>
            <a:r>
              <a:rPr lang="en-US" sz="3900" dirty="0">
                <a:solidFill>
                  <a:srgbClr val="97B8FF"/>
                </a:solidFill>
                <a:latin typeface="Sora Medium" pitchFamily="34" charset="0"/>
                <a:ea typeface="Sora Medium" pitchFamily="34" charset="-122"/>
                <a:cs typeface="Sora Medium" pitchFamily="34" charset="-120"/>
              </a:rPr>
              <a:t>EXECUTION MAP</a:t>
            </a:r>
            <a:endParaRPr lang="en-US" sz="3900" dirty="0"/>
          </a:p>
        </p:txBody>
      </p:sp>
      <p:sp>
        <p:nvSpPr>
          <p:cNvPr id="3" name="Text 1"/>
          <p:cNvSpPr/>
          <p:nvPr/>
        </p:nvSpPr>
        <p:spPr>
          <a:xfrm>
            <a:off x="793790" y="1916311"/>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E0D6DE"/>
                </a:solidFill>
                <a:latin typeface="Sora Light" pitchFamily="34" charset="0"/>
                <a:ea typeface="Sora Light" pitchFamily="34" charset="-122"/>
                <a:cs typeface="Sora Light" pitchFamily="34" charset="-120"/>
              </a:rPr>
              <a:t>01</a:t>
            </a:r>
            <a:endParaRPr lang="en-US" sz="1550" dirty="0"/>
          </a:p>
        </p:txBody>
      </p:sp>
      <p:pic>
        <p:nvPicPr>
          <p:cNvPr id="4" name="Image 0" descr="preencoded.png"/>
          <p:cNvPicPr>
            <a:picLocks noChangeAspect="1"/>
          </p:cNvPicPr>
          <p:nvPr/>
        </p:nvPicPr>
        <p:blipFill>
          <a:blip r:embed="rId3"/>
          <a:stretch>
            <a:fillRect/>
          </a:stretch>
        </p:blipFill>
        <p:spPr>
          <a:xfrm>
            <a:off x="793790" y="2230636"/>
            <a:ext cx="6422231" cy="22860"/>
          </a:xfrm>
          <a:prstGeom prst="rect">
            <a:avLst/>
          </a:prstGeom>
        </p:spPr>
      </p:pic>
      <p:sp>
        <p:nvSpPr>
          <p:cNvPr id="5" name="Text 2"/>
          <p:cNvSpPr/>
          <p:nvPr/>
        </p:nvSpPr>
        <p:spPr>
          <a:xfrm>
            <a:off x="793790" y="237553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E0D6DE"/>
                </a:solidFill>
                <a:latin typeface="Sora Medium" pitchFamily="34" charset="0"/>
                <a:ea typeface="Sora Medium" pitchFamily="34" charset="-122"/>
                <a:cs typeface="Sora Medium" pitchFamily="34" charset="-120"/>
              </a:rPr>
              <a:t>Data Gathering</a:t>
            </a:r>
            <a:endParaRPr lang="en-US" sz="1950" dirty="0"/>
          </a:p>
        </p:txBody>
      </p:sp>
      <p:sp>
        <p:nvSpPr>
          <p:cNvPr id="6" name="Text 3"/>
          <p:cNvSpPr/>
          <p:nvPr/>
        </p:nvSpPr>
        <p:spPr>
          <a:xfrm>
            <a:off x="793790" y="2804755"/>
            <a:ext cx="6422231" cy="635079"/>
          </a:xfrm>
          <a:prstGeom prst="rect">
            <a:avLst/>
          </a:prstGeom>
          <a:noFill/>
          <a:ln/>
        </p:spPr>
        <p:txBody>
          <a:bodyPr wrap="squar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Collect raw data from all relevant sources, including CRM, call logs, and feedback systems.</a:t>
            </a:r>
            <a:endParaRPr lang="en-US" sz="1550" dirty="0"/>
          </a:p>
        </p:txBody>
      </p:sp>
      <p:sp>
        <p:nvSpPr>
          <p:cNvPr id="7" name="Text 4"/>
          <p:cNvSpPr/>
          <p:nvPr/>
        </p:nvSpPr>
        <p:spPr>
          <a:xfrm>
            <a:off x="7414379" y="1916311"/>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E0D6DE"/>
                </a:solidFill>
                <a:latin typeface="Sora Light" pitchFamily="34" charset="0"/>
                <a:ea typeface="Sora Light" pitchFamily="34" charset="-122"/>
                <a:cs typeface="Sora Light" pitchFamily="34" charset="-120"/>
              </a:rPr>
              <a:t>02</a:t>
            </a:r>
            <a:endParaRPr lang="en-US" sz="1550" dirty="0"/>
          </a:p>
        </p:txBody>
      </p:sp>
      <p:pic>
        <p:nvPicPr>
          <p:cNvPr id="8" name="Image 1" descr="preencoded.png"/>
          <p:cNvPicPr>
            <a:picLocks noChangeAspect="1"/>
          </p:cNvPicPr>
          <p:nvPr/>
        </p:nvPicPr>
        <p:blipFill>
          <a:blip r:embed="rId3"/>
          <a:stretch>
            <a:fillRect/>
          </a:stretch>
        </p:blipFill>
        <p:spPr>
          <a:xfrm>
            <a:off x="7414379" y="2230636"/>
            <a:ext cx="6422231" cy="22860"/>
          </a:xfrm>
          <a:prstGeom prst="rect">
            <a:avLst/>
          </a:prstGeom>
        </p:spPr>
      </p:pic>
      <p:sp>
        <p:nvSpPr>
          <p:cNvPr id="9" name="Text 5"/>
          <p:cNvSpPr/>
          <p:nvPr/>
        </p:nvSpPr>
        <p:spPr>
          <a:xfrm>
            <a:off x="7414379" y="237553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E0D6DE"/>
                </a:solidFill>
                <a:latin typeface="Sora Medium" pitchFamily="34" charset="0"/>
                <a:ea typeface="Sora Medium" pitchFamily="34" charset="-122"/>
                <a:cs typeface="Sora Medium" pitchFamily="34" charset="-120"/>
              </a:rPr>
              <a:t>Data Refinement</a:t>
            </a:r>
            <a:endParaRPr lang="en-US" sz="1950" dirty="0"/>
          </a:p>
        </p:txBody>
      </p:sp>
      <p:sp>
        <p:nvSpPr>
          <p:cNvPr id="10" name="Text 6"/>
          <p:cNvSpPr/>
          <p:nvPr/>
        </p:nvSpPr>
        <p:spPr>
          <a:xfrm>
            <a:off x="7414379" y="2804755"/>
            <a:ext cx="6422231" cy="635079"/>
          </a:xfrm>
          <a:prstGeom prst="rect">
            <a:avLst/>
          </a:prstGeom>
          <a:noFill/>
          <a:ln/>
        </p:spPr>
        <p:txBody>
          <a:bodyPr wrap="squar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Cleanse, preprocess, and structure the data for accurate analysis. Handle missing values and inconsistencies.</a:t>
            </a:r>
            <a:endParaRPr lang="en-US" sz="1550" dirty="0"/>
          </a:p>
        </p:txBody>
      </p:sp>
      <p:sp>
        <p:nvSpPr>
          <p:cNvPr id="11" name="Text 7"/>
          <p:cNvSpPr/>
          <p:nvPr/>
        </p:nvSpPr>
        <p:spPr>
          <a:xfrm>
            <a:off x="793790" y="3787021"/>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E0D6DE"/>
                </a:solidFill>
                <a:latin typeface="Sora Light" pitchFamily="34" charset="0"/>
                <a:ea typeface="Sora Light" pitchFamily="34" charset="-122"/>
                <a:cs typeface="Sora Light" pitchFamily="34" charset="-120"/>
              </a:rPr>
              <a:t>03</a:t>
            </a:r>
            <a:endParaRPr lang="en-US" sz="1550" dirty="0"/>
          </a:p>
        </p:txBody>
      </p:sp>
      <p:pic>
        <p:nvPicPr>
          <p:cNvPr id="12" name="Image 2" descr="preencoded.png"/>
          <p:cNvPicPr>
            <a:picLocks noChangeAspect="1"/>
          </p:cNvPicPr>
          <p:nvPr/>
        </p:nvPicPr>
        <p:blipFill>
          <a:blip r:embed="rId3"/>
          <a:stretch>
            <a:fillRect/>
          </a:stretch>
        </p:blipFill>
        <p:spPr>
          <a:xfrm>
            <a:off x="793790" y="4081582"/>
            <a:ext cx="6422231" cy="22860"/>
          </a:xfrm>
          <a:prstGeom prst="rect">
            <a:avLst/>
          </a:prstGeom>
        </p:spPr>
      </p:pic>
      <p:sp>
        <p:nvSpPr>
          <p:cNvPr id="13" name="Text 8"/>
          <p:cNvSpPr/>
          <p:nvPr/>
        </p:nvSpPr>
        <p:spPr>
          <a:xfrm>
            <a:off x="793790" y="4246245"/>
            <a:ext cx="2883337" cy="310158"/>
          </a:xfrm>
          <a:prstGeom prst="rect">
            <a:avLst/>
          </a:prstGeom>
          <a:noFill/>
          <a:ln/>
        </p:spPr>
        <p:txBody>
          <a:bodyPr wrap="none" lIns="0" tIns="0" rIns="0" bIns="0" rtlCol="0" anchor="t"/>
          <a:lstStyle/>
          <a:p>
            <a:pPr marL="0" indent="0" algn="l">
              <a:lnSpc>
                <a:spcPts val="2400"/>
              </a:lnSpc>
              <a:buNone/>
            </a:pPr>
            <a:r>
              <a:rPr lang="en-US" sz="1950" dirty="0">
                <a:solidFill>
                  <a:srgbClr val="E0D6DE"/>
                </a:solidFill>
                <a:latin typeface="Sora Medium" pitchFamily="34" charset="0"/>
                <a:ea typeface="Sora Medium" pitchFamily="34" charset="-122"/>
                <a:cs typeface="Sora Medium" pitchFamily="34" charset="-120"/>
              </a:rPr>
              <a:t>Initial Data Exploration</a:t>
            </a:r>
            <a:endParaRPr lang="en-US" sz="1950" dirty="0"/>
          </a:p>
        </p:txBody>
      </p:sp>
      <p:sp>
        <p:nvSpPr>
          <p:cNvPr id="14" name="Text 9"/>
          <p:cNvSpPr/>
          <p:nvPr/>
        </p:nvSpPr>
        <p:spPr>
          <a:xfrm>
            <a:off x="793790" y="4675465"/>
            <a:ext cx="6422231" cy="635079"/>
          </a:xfrm>
          <a:prstGeom prst="rect">
            <a:avLst/>
          </a:prstGeom>
          <a:noFill/>
          <a:ln/>
        </p:spPr>
        <p:txBody>
          <a:bodyPr wrap="squar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Perform exploratory data analysis (EDA) to uncover initial patterns, anomalies, and relationships within the data.</a:t>
            </a:r>
            <a:endParaRPr lang="en-US" sz="1550" dirty="0"/>
          </a:p>
        </p:txBody>
      </p:sp>
      <p:sp>
        <p:nvSpPr>
          <p:cNvPr id="15" name="Text 10"/>
          <p:cNvSpPr/>
          <p:nvPr/>
        </p:nvSpPr>
        <p:spPr>
          <a:xfrm>
            <a:off x="7414379" y="3787021"/>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E0D6DE"/>
                </a:solidFill>
                <a:latin typeface="Sora Light" pitchFamily="34" charset="0"/>
                <a:ea typeface="Sora Light" pitchFamily="34" charset="-122"/>
                <a:cs typeface="Sora Light" pitchFamily="34" charset="-120"/>
              </a:rPr>
              <a:t>04</a:t>
            </a:r>
            <a:endParaRPr lang="en-US" sz="1550" dirty="0"/>
          </a:p>
        </p:txBody>
      </p:sp>
      <p:pic>
        <p:nvPicPr>
          <p:cNvPr id="16" name="Image 3" descr="preencoded.png"/>
          <p:cNvPicPr>
            <a:picLocks noChangeAspect="1"/>
          </p:cNvPicPr>
          <p:nvPr/>
        </p:nvPicPr>
        <p:blipFill>
          <a:blip r:embed="rId3"/>
          <a:stretch>
            <a:fillRect/>
          </a:stretch>
        </p:blipFill>
        <p:spPr>
          <a:xfrm>
            <a:off x="7414379" y="4081582"/>
            <a:ext cx="6422231" cy="22860"/>
          </a:xfrm>
          <a:prstGeom prst="rect">
            <a:avLst/>
          </a:prstGeom>
        </p:spPr>
      </p:pic>
      <p:sp>
        <p:nvSpPr>
          <p:cNvPr id="17" name="Text 11"/>
          <p:cNvSpPr/>
          <p:nvPr/>
        </p:nvSpPr>
        <p:spPr>
          <a:xfrm>
            <a:off x="7414379" y="4246245"/>
            <a:ext cx="2555796" cy="310158"/>
          </a:xfrm>
          <a:prstGeom prst="rect">
            <a:avLst/>
          </a:prstGeom>
          <a:noFill/>
          <a:ln/>
        </p:spPr>
        <p:txBody>
          <a:bodyPr wrap="none" lIns="0" tIns="0" rIns="0" bIns="0" rtlCol="0" anchor="t"/>
          <a:lstStyle/>
          <a:p>
            <a:pPr marL="0" indent="0" algn="l">
              <a:lnSpc>
                <a:spcPts val="2400"/>
              </a:lnSpc>
              <a:buNone/>
            </a:pPr>
            <a:r>
              <a:rPr lang="en-US" sz="1950" dirty="0">
                <a:solidFill>
                  <a:srgbClr val="E0D6DE"/>
                </a:solidFill>
                <a:latin typeface="Sora Medium" pitchFamily="34" charset="0"/>
                <a:ea typeface="Sora Medium" pitchFamily="34" charset="-122"/>
                <a:cs typeface="Sora Medium" pitchFamily="34" charset="-120"/>
              </a:rPr>
              <a:t>Dashboard Creation</a:t>
            </a:r>
            <a:endParaRPr lang="en-US" sz="1950" dirty="0"/>
          </a:p>
        </p:txBody>
      </p:sp>
      <p:sp>
        <p:nvSpPr>
          <p:cNvPr id="18" name="Text 12"/>
          <p:cNvSpPr/>
          <p:nvPr/>
        </p:nvSpPr>
        <p:spPr>
          <a:xfrm>
            <a:off x="7414379" y="4675465"/>
            <a:ext cx="6422231" cy="635079"/>
          </a:xfrm>
          <a:prstGeom prst="rect">
            <a:avLst/>
          </a:prstGeom>
          <a:noFill/>
          <a:ln/>
        </p:spPr>
        <p:txBody>
          <a:bodyPr wrap="squar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Design and build interactive dashboards to visualize key metrics, trends, and performance indicators.</a:t>
            </a:r>
            <a:endParaRPr lang="en-US" sz="1550" dirty="0"/>
          </a:p>
        </p:txBody>
      </p:sp>
      <p:sp>
        <p:nvSpPr>
          <p:cNvPr id="19" name="Text 13"/>
          <p:cNvSpPr/>
          <p:nvPr/>
        </p:nvSpPr>
        <p:spPr>
          <a:xfrm>
            <a:off x="793790" y="5657731"/>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E0D6DE"/>
                </a:solidFill>
                <a:latin typeface="Sora Light" pitchFamily="34" charset="0"/>
                <a:ea typeface="Sora Light" pitchFamily="34" charset="-122"/>
                <a:cs typeface="Sora Light" pitchFamily="34" charset="-120"/>
              </a:rPr>
              <a:t>05</a:t>
            </a:r>
            <a:endParaRPr lang="en-US" sz="1550" dirty="0"/>
          </a:p>
        </p:txBody>
      </p:sp>
      <p:pic>
        <p:nvPicPr>
          <p:cNvPr id="20" name="Image 4" descr="preencoded.png"/>
          <p:cNvPicPr>
            <a:picLocks noChangeAspect="1"/>
          </p:cNvPicPr>
          <p:nvPr/>
        </p:nvPicPr>
        <p:blipFill>
          <a:blip r:embed="rId3"/>
          <a:stretch>
            <a:fillRect/>
          </a:stretch>
        </p:blipFill>
        <p:spPr>
          <a:xfrm>
            <a:off x="793790" y="5932408"/>
            <a:ext cx="6422231" cy="22860"/>
          </a:xfrm>
          <a:prstGeom prst="rect">
            <a:avLst/>
          </a:prstGeom>
        </p:spPr>
      </p:pic>
      <p:sp>
        <p:nvSpPr>
          <p:cNvPr id="21" name="Text 14"/>
          <p:cNvSpPr/>
          <p:nvPr/>
        </p:nvSpPr>
        <p:spPr>
          <a:xfrm>
            <a:off x="793790" y="6116955"/>
            <a:ext cx="2480905" cy="310158"/>
          </a:xfrm>
          <a:prstGeom prst="rect">
            <a:avLst/>
          </a:prstGeom>
          <a:noFill/>
          <a:ln/>
        </p:spPr>
        <p:txBody>
          <a:bodyPr wrap="none" lIns="0" tIns="0" rIns="0" bIns="0" rtlCol="0" anchor="t"/>
          <a:lstStyle/>
          <a:p>
            <a:pPr marL="0" indent="0" algn="l">
              <a:lnSpc>
                <a:spcPts val="2400"/>
              </a:lnSpc>
              <a:buNone/>
            </a:pPr>
            <a:r>
              <a:rPr lang="en-US" sz="1950" dirty="0">
                <a:solidFill>
                  <a:srgbClr val="E0D6DE"/>
                </a:solidFill>
                <a:latin typeface="Sora Medium" pitchFamily="34" charset="0"/>
                <a:ea typeface="Sora Medium" pitchFamily="34" charset="-122"/>
                <a:cs typeface="Sora Medium" pitchFamily="34" charset="-120"/>
              </a:rPr>
              <a:t>Insight Extraction</a:t>
            </a:r>
            <a:endParaRPr lang="en-US" sz="1950" dirty="0"/>
          </a:p>
        </p:txBody>
      </p:sp>
      <p:sp>
        <p:nvSpPr>
          <p:cNvPr id="22" name="Text 15"/>
          <p:cNvSpPr/>
          <p:nvPr/>
        </p:nvSpPr>
        <p:spPr>
          <a:xfrm>
            <a:off x="793790" y="6546175"/>
            <a:ext cx="6422231" cy="635079"/>
          </a:xfrm>
          <a:prstGeom prst="rect">
            <a:avLst/>
          </a:prstGeom>
          <a:noFill/>
          <a:ln/>
        </p:spPr>
        <p:txBody>
          <a:bodyPr wrap="squar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Utilize statistical analysis and data mining techniques to extract deep insights and identify root causes of issues.</a:t>
            </a:r>
            <a:endParaRPr lang="en-US" sz="1550" dirty="0"/>
          </a:p>
        </p:txBody>
      </p:sp>
      <p:sp>
        <p:nvSpPr>
          <p:cNvPr id="23" name="Text 16"/>
          <p:cNvSpPr/>
          <p:nvPr/>
        </p:nvSpPr>
        <p:spPr>
          <a:xfrm>
            <a:off x="7414379" y="5657731"/>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E0D6DE"/>
                </a:solidFill>
                <a:latin typeface="Sora Light" pitchFamily="34" charset="0"/>
                <a:ea typeface="Sora Light" pitchFamily="34" charset="-122"/>
                <a:cs typeface="Sora Light" pitchFamily="34" charset="-120"/>
              </a:rPr>
              <a:t>06</a:t>
            </a:r>
            <a:endParaRPr lang="en-US" sz="1550" dirty="0"/>
          </a:p>
        </p:txBody>
      </p:sp>
      <p:pic>
        <p:nvPicPr>
          <p:cNvPr id="24" name="Image 5" descr="preencoded.png"/>
          <p:cNvPicPr>
            <a:picLocks noChangeAspect="1"/>
          </p:cNvPicPr>
          <p:nvPr/>
        </p:nvPicPr>
        <p:blipFill>
          <a:blip r:embed="rId3"/>
          <a:stretch>
            <a:fillRect/>
          </a:stretch>
        </p:blipFill>
        <p:spPr>
          <a:xfrm>
            <a:off x="7414379" y="5932408"/>
            <a:ext cx="6422231" cy="22860"/>
          </a:xfrm>
          <a:prstGeom prst="rect">
            <a:avLst/>
          </a:prstGeom>
        </p:spPr>
      </p:pic>
      <p:sp>
        <p:nvSpPr>
          <p:cNvPr id="25" name="Text 17"/>
          <p:cNvSpPr/>
          <p:nvPr/>
        </p:nvSpPr>
        <p:spPr>
          <a:xfrm>
            <a:off x="7414379" y="6116955"/>
            <a:ext cx="2587228" cy="310158"/>
          </a:xfrm>
          <a:prstGeom prst="rect">
            <a:avLst/>
          </a:prstGeom>
          <a:noFill/>
          <a:ln/>
        </p:spPr>
        <p:txBody>
          <a:bodyPr wrap="none" lIns="0" tIns="0" rIns="0" bIns="0" rtlCol="0" anchor="t"/>
          <a:lstStyle/>
          <a:p>
            <a:pPr marL="0" indent="0" algn="l">
              <a:lnSpc>
                <a:spcPts val="2400"/>
              </a:lnSpc>
              <a:buNone/>
            </a:pPr>
            <a:r>
              <a:rPr lang="en-US" sz="1950" dirty="0">
                <a:solidFill>
                  <a:srgbClr val="E0D6DE"/>
                </a:solidFill>
                <a:latin typeface="Sora Medium" pitchFamily="34" charset="0"/>
                <a:ea typeface="Sora Medium" pitchFamily="34" charset="-122"/>
                <a:cs typeface="Sora Medium" pitchFamily="34" charset="-120"/>
              </a:rPr>
              <a:t>Strategic Takeaways</a:t>
            </a:r>
            <a:endParaRPr lang="en-US" sz="1950" dirty="0"/>
          </a:p>
        </p:txBody>
      </p:sp>
      <p:sp>
        <p:nvSpPr>
          <p:cNvPr id="26" name="Text 18"/>
          <p:cNvSpPr/>
          <p:nvPr/>
        </p:nvSpPr>
        <p:spPr>
          <a:xfrm>
            <a:off x="7414379" y="6546175"/>
            <a:ext cx="6422231" cy="635079"/>
          </a:xfrm>
          <a:prstGeom prst="rect">
            <a:avLst/>
          </a:prstGeom>
          <a:noFill/>
          <a:ln/>
        </p:spPr>
        <p:txBody>
          <a:bodyPr wrap="square" lIns="0" tIns="0" rIns="0" bIns="0" rtlCol="0" anchor="t"/>
          <a:lstStyle/>
          <a:p>
            <a:pPr marL="0" indent="0" algn="l">
              <a:lnSpc>
                <a:spcPts val="2500"/>
              </a:lnSpc>
              <a:buNone/>
            </a:pPr>
            <a:r>
              <a:rPr lang="en-US" sz="1550" dirty="0">
                <a:solidFill>
                  <a:srgbClr val="E0D6DE"/>
                </a:solidFill>
                <a:latin typeface="Noto Sans TC" pitchFamily="34" charset="0"/>
                <a:ea typeface="Noto Sans TC" pitchFamily="34" charset="-122"/>
                <a:cs typeface="Noto Sans TC" pitchFamily="34" charset="-120"/>
              </a:rPr>
              <a:t>Formulate actionable recommendations and strategic implications based on the extracted insights.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647819"/>
            <a:ext cx="6621423" cy="589121"/>
          </a:xfrm>
          <a:prstGeom prst="rect">
            <a:avLst/>
          </a:prstGeom>
          <a:noFill/>
          <a:ln/>
        </p:spPr>
        <p:txBody>
          <a:bodyPr wrap="none" lIns="0" tIns="0" rIns="0" bIns="0" rtlCol="0" anchor="t"/>
          <a:lstStyle/>
          <a:p>
            <a:pPr marL="0" indent="0" algn="l">
              <a:lnSpc>
                <a:spcPts val="4600"/>
              </a:lnSpc>
              <a:buNone/>
            </a:pPr>
            <a:r>
              <a:rPr lang="en-US" sz="3700" dirty="0">
                <a:solidFill>
                  <a:srgbClr val="97B8FF"/>
                </a:solidFill>
                <a:latin typeface="Sora Medium" pitchFamily="34" charset="0"/>
                <a:ea typeface="Sora Medium" pitchFamily="34" charset="-122"/>
                <a:cs typeface="Sora Medium" pitchFamily="34" charset="-120"/>
              </a:rPr>
              <a:t>FROM DATA TO DISCOVERY</a:t>
            </a:r>
            <a:endParaRPr lang="en-US" sz="3700" dirty="0"/>
          </a:p>
        </p:txBody>
      </p:sp>
      <p:pic>
        <p:nvPicPr>
          <p:cNvPr id="3" name="Image 0" descr="preencoded.png"/>
          <p:cNvPicPr>
            <a:picLocks noChangeAspect="1"/>
          </p:cNvPicPr>
          <p:nvPr/>
        </p:nvPicPr>
        <p:blipFill>
          <a:blip r:embed="rId3"/>
          <a:stretch>
            <a:fillRect/>
          </a:stretch>
        </p:blipFill>
        <p:spPr>
          <a:xfrm>
            <a:off x="793790" y="1731764"/>
            <a:ext cx="5616178" cy="5616178"/>
          </a:xfrm>
          <a:prstGeom prst="rect">
            <a:avLst/>
          </a:prstGeom>
        </p:spPr>
      </p:pic>
      <p:sp>
        <p:nvSpPr>
          <p:cNvPr id="4" name="Text 1"/>
          <p:cNvSpPr/>
          <p:nvPr/>
        </p:nvSpPr>
        <p:spPr>
          <a:xfrm>
            <a:off x="6877645" y="1689378"/>
            <a:ext cx="6966466" cy="60340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E0D6DE"/>
                </a:solidFill>
                <a:latin typeface="Noto Sans TC" pitchFamily="34" charset="0"/>
                <a:ea typeface="Noto Sans TC" pitchFamily="34" charset="-122"/>
                <a:cs typeface="Noto Sans TC" pitchFamily="34" charset="-120"/>
              </a:rPr>
              <a:t>A </a:t>
            </a:r>
            <a:r>
              <a:rPr lang="en-US" sz="1450" dirty="0">
                <a:solidFill>
                  <a:srgbClr val="F44444"/>
                </a:solidFill>
                <a:latin typeface="Noto Sans TC" pitchFamily="34" charset="0"/>
                <a:ea typeface="Noto Sans TC" pitchFamily="34" charset="-122"/>
                <a:cs typeface="Noto Sans TC" pitchFamily="34" charset="-120"/>
              </a:rPr>
              <a:t>low overall consultation success rate</a:t>
            </a:r>
            <a:r>
              <a:rPr lang="en-US" sz="1450" dirty="0">
                <a:solidFill>
                  <a:srgbClr val="E0D6DE"/>
                </a:solidFill>
                <a:latin typeface="Noto Sans TC" pitchFamily="34" charset="0"/>
                <a:ea typeface="Noto Sans TC" pitchFamily="34" charset="-122"/>
                <a:cs typeface="Noto Sans TC" pitchFamily="34" charset="-120"/>
              </a:rPr>
              <a:t> points to systemic issues in process or agent capability.</a:t>
            </a:r>
            <a:endParaRPr lang="en-US" sz="1450" dirty="0"/>
          </a:p>
        </p:txBody>
      </p:sp>
      <p:sp>
        <p:nvSpPr>
          <p:cNvPr id="5" name="Text 2"/>
          <p:cNvSpPr/>
          <p:nvPr/>
        </p:nvSpPr>
        <p:spPr>
          <a:xfrm>
            <a:off x="6877645" y="2358747"/>
            <a:ext cx="6966466" cy="60340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97B8FF"/>
                </a:solidFill>
                <a:latin typeface="Noto Sans TC" pitchFamily="34" charset="0"/>
                <a:ea typeface="Noto Sans TC" pitchFamily="34" charset="-122"/>
                <a:cs typeface="Noto Sans TC" pitchFamily="34" charset="-120"/>
              </a:rPr>
              <a:t>Calls generate significantly higher revenue than chats</a:t>
            </a:r>
            <a:r>
              <a:rPr lang="en-US" sz="1450" dirty="0">
                <a:solidFill>
                  <a:srgbClr val="E0D6DE"/>
                </a:solidFill>
                <a:latin typeface="Noto Sans TC" pitchFamily="34" charset="0"/>
                <a:ea typeface="Noto Sans TC" pitchFamily="34" charset="-122"/>
                <a:cs typeface="Noto Sans TC" pitchFamily="34" charset="-120"/>
              </a:rPr>
              <a:t>, indicating a need to prioritize and optimize the call channel.</a:t>
            </a:r>
            <a:endParaRPr lang="en-US" sz="1450" dirty="0"/>
          </a:p>
        </p:txBody>
      </p:sp>
      <p:sp>
        <p:nvSpPr>
          <p:cNvPr id="6" name="Text 3"/>
          <p:cNvSpPr/>
          <p:nvPr/>
        </p:nvSpPr>
        <p:spPr>
          <a:xfrm>
            <a:off x="6877645" y="3028117"/>
            <a:ext cx="6966466" cy="60340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F44444"/>
                </a:solidFill>
                <a:latin typeface="Noto Sans TC" pitchFamily="34" charset="0"/>
                <a:ea typeface="Noto Sans TC" pitchFamily="34" charset="-122"/>
                <a:cs typeface="Noto Sans TC" pitchFamily="34" charset="-120"/>
              </a:rPr>
              <a:t>Chat failure rate is higher than call failure rate</a:t>
            </a:r>
            <a:r>
              <a:rPr lang="en-US" sz="1450" dirty="0">
                <a:solidFill>
                  <a:srgbClr val="E0D6DE"/>
                </a:solidFill>
                <a:latin typeface="Noto Sans TC" pitchFamily="34" charset="0"/>
                <a:ea typeface="Noto Sans TC" pitchFamily="34" charset="-122"/>
                <a:cs typeface="Noto Sans TC" pitchFamily="34" charset="-120"/>
              </a:rPr>
              <a:t>, suggesting deficiencies in chat support or user expectations in that channel.</a:t>
            </a:r>
            <a:endParaRPr lang="en-US" sz="1450" dirty="0"/>
          </a:p>
        </p:txBody>
      </p:sp>
      <p:sp>
        <p:nvSpPr>
          <p:cNvPr id="7" name="Text 4"/>
          <p:cNvSpPr/>
          <p:nvPr/>
        </p:nvSpPr>
        <p:spPr>
          <a:xfrm>
            <a:off x="6877645" y="3697486"/>
            <a:ext cx="6966466" cy="905113"/>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E0D6DE"/>
                </a:solidFill>
                <a:latin typeface="Noto Sans TC" pitchFamily="34" charset="0"/>
                <a:ea typeface="Noto Sans TC" pitchFamily="34" charset="-122"/>
                <a:cs typeface="Noto Sans TC" pitchFamily="34" charset="-120"/>
              </a:rPr>
              <a:t>Gurucool has more users than the app, yet </a:t>
            </a:r>
            <a:r>
              <a:rPr lang="en-US" sz="1450" dirty="0">
                <a:solidFill>
                  <a:srgbClr val="F44444"/>
                </a:solidFill>
                <a:latin typeface="Noto Sans TC" pitchFamily="34" charset="0"/>
                <a:ea typeface="Noto Sans TC" pitchFamily="34" charset="-122"/>
                <a:cs typeface="Noto Sans TC" pitchFamily="34" charset="-120"/>
              </a:rPr>
              <a:t>Gurucool handles more consultations but also more failures</a:t>
            </a:r>
            <a:r>
              <a:rPr lang="en-US" sz="1450" dirty="0">
                <a:solidFill>
                  <a:srgbClr val="E0D6DE"/>
                </a:solidFill>
                <a:latin typeface="Noto Sans TC" pitchFamily="34" charset="0"/>
                <a:ea typeface="Noto Sans TC" pitchFamily="34" charset="-122"/>
                <a:cs typeface="Noto Sans TC" pitchFamily="34" charset="-120"/>
              </a:rPr>
              <a:t>, highlighting scalability or support issues on that platform.</a:t>
            </a:r>
            <a:endParaRPr lang="en-US" sz="1450" dirty="0"/>
          </a:p>
        </p:txBody>
      </p:sp>
      <p:sp>
        <p:nvSpPr>
          <p:cNvPr id="8" name="Text 5"/>
          <p:cNvSpPr/>
          <p:nvPr/>
        </p:nvSpPr>
        <p:spPr>
          <a:xfrm>
            <a:off x="6877645" y="4668560"/>
            <a:ext cx="6966466" cy="60340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E0D6DE"/>
                </a:solidFill>
                <a:latin typeface="Noto Sans TC" pitchFamily="34" charset="0"/>
                <a:ea typeface="Noto Sans TC" pitchFamily="34" charset="-122"/>
                <a:cs typeface="Noto Sans TC" pitchFamily="34" charset="-120"/>
              </a:rPr>
              <a:t>The </a:t>
            </a:r>
            <a:r>
              <a:rPr lang="en-US" sz="1450" dirty="0">
                <a:solidFill>
                  <a:srgbClr val="F44444"/>
                </a:solidFill>
                <a:latin typeface="Noto Sans TC" pitchFamily="34" charset="0"/>
                <a:ea typeface="Noto Sans TC" pitchFamily="34" charset="-122"/>
                <a:cs typeface="Noto Sans TC" pitchFamily="34" charset="-120"/>
              </a:rPr>
              <a:t>morning shift sees the highest failure volume</a:t>
            </a:r>
            <a:r>
              <a:rPr lang="en-US" sz="1450" dirty="0">
                <a:solidFill>
                  <a:srgbClr val="E0D6DE"/>
                </a:solidFill>
                <a:latin typeface="Noto Sans TC" pitchFamily="34" charset="0"/>
                <a:ea typeface="Noto Sans TC" pitchFamily="34" charset="-122"/>
                <a:cs typeface="Noto Sans TC" pitchFamily="34" charset="-120"/>
              </a:rPr>
              <a:t> and peak call activity, indicating a potential resource or training gap during this critical period.</a:t>
            </a:r>
            <a:endParaRPr lang="en-US" sz="1450" dirty="0"/>
          </a:p>
        </p:txBody>
      </p:sp>
      <p:sp>
        <p:nvSpPr>
          <p:cNvPr id="9" name="Text 6"/>
          <p:cNvSpPr/>
          <p:nvPr/>
        </p:nvSpPr>
        <p:spPr>
          <a:xfrm>
            <a:off x="6877645" y="5337929"/>
            <a:ext cx="6966466" cy="60340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F44444"/>
                </a:solidFill>
                <a:latin typeface="Noto Sans TC" pitchFamily="34" charset="0"/>
                <a:ea typeface="Noto Sans TC" pitchFamily="34" charset="-122"/>
                <a:cs typeface="Noto Sans TC" pitchFamily="34" charset="-120"/>
              </a:rPr>
              <a:t>Average user ratings are low across both platforms</a:t>
            </a:r>
            <a:r>
              <a:rPr lang="en-US" sz="1450" dirty="0">
                <a:solidFill>
                  <a:srgbClr val="E0D6DE"/>
                </a:solidFill>
                <a:latin typeface="Noto Sans TC" pitchFamily="34" charset="0"/>
                <a:ea typeface="Noto Sans TC" pitchFamily="34" charset="-122"/>
                <a:cs typeface="Noto Sans TC" pitchFamily="34" charset="-120"/>
              </a:rPr>
              <a:t>, emphasizing a pervasive customer satisfaction problem.</a:t>
            </a:r>
            <a:endParaRPr lang="en-US" sz="1450" dirty="0"/>
          </a:p>
        </p:txBody>
      </p:sp>
      <p:sp>
        <p:nvSpPr>
          <p:cNvPr id="10" name="Text 7"/>
          <p:cNvSpPr/>
          <p:nvPr/>
        </p:nvSpPr>
        <p:spPr>
          <a:xfrm>
            <a:off x="6877645" y="6007298"/>
            <a:ext cx="6966466" cy="1508522"/>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97B8FF"/>
                </a:solidFill>
                <a:latin typeface="Noto Sans TC" pitchFamily="34" charset="0"/>
                <a:ea typeface="Noto Sans TC" pitchFamily="34" charset="-122"/>
                <a:cs typeface="Noto Sans TC" pitchFamily="34" charset="-120"/>
              </a:rPr>
              <a:t>A few top gurus contribute a major share of total revenue</a:t>
            </a:r>
            <a:r>
              <a:rPr lang="en-US" sz="1450" dirty="0">
                <a:solidFill>
                  <a:srgbClr val="E0D6DE"/>
                </a:solidFill>
                <a:latin typeface="Noto Sans TC" pitchFamily="34" charset="0"/>
                <a:ea typeface="Noto Sans TC" pitchFamily="34" charset="-122"/>
                <a:cs typeface="Noto Sans TC" pitchFamily="34" charset="-120"/>
              </a:rPr>
              <a:t>; specifically, the </a:t>
            </a:r>
            <a:r>
              <a:rPr lang="en-US" sz="1450" dirty="0">
                <a:solidFill>
                  <a:srgbClr val="97B8FF"/>
                </a:solidFill>
                <a:latin typeface="Noto Sans TC" pitchFamily="34" charset="0"/>
                <a:ea typeface="Noto Sans TC" pitchFamily="34" charset="-122"/>
                <a:cs typeface="Noto Sans TC" pitchFamily="34" charset="-120"/>
              </a:rPr>
              <a:t>Top 6 gurus are responsible for a major portion of the revenue</a:t>
            </a:r>
            <a:r>
              <a:rPr lang="en-US" sz="1450" dirty="0">
                <a:solidFill>
                  <a:srgbClr val="E0D6DE"/>
                </a:solidFill>
                <a:latin typeface="Noto Sans TC" pitchFamily="34" charset="0"/>
                <a:ea typeface="Noto Sans TC" pitchFamily="34" charset="-122"/>
                <a:cs typeface="Noto Sans TC" pitchFamily="34" charset="-120"/>
              </a:rPr>
              <a:t>, suggesting a heavy reliance on a small subset of high-performing consultants. This insight supports strategic investments in retaining and replicating the success of these top performers.</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6B23E0-A6F4-3397-29B2-4BD2113D7205}"/>
              </a:ext>
            </a:extLst>
          </p:cNvPr>
          <p:cNvSpPr txBox="1"/>
          <p:nvPr/>
        </p:nvSpPr>
        <p:spPr>
          <a:xfrm>
            <a:off x="208040" y="423333"/>
            <a:ext cx="7107160" cy="1754326"/>
          </a:xfrm>
          <a:prstGeom prst="rect">
            <a:avLst/>
          </a:prstGeom>
          <a:noFill/>
        </p:spPr>
        <p:txBody>
          <a:bodyPr wrap="square">
            <a:spAutoFit/>
          </a:bodyPr>
          <a:lstStyle/>
          <a:p>
            <a:r>
              <a:rPr lang="en-US" sz="3700" dirty="0">
                <a:solidFill>
                  <a:srgbClr val="97B8FF"/>
                </a:solidFill>
                <a:latin typeface="Sora Medium" pitchFamily="34" charset="0"/>
                <a:cs typeface="Sora Medium" pitchFamily="34" charset="-120"/>
              </a:rPr>
              <a:t>CALL</a:t>
            </a:r>
            <a:r>
              <a:rPr lang="en-US" sz="5400" b="1" dirty="0">
                <a:solidFill>
                  <a:schemeClr val="accent2"/>
                </a:solidFill>
                <a:latin typeface="Algerian" panose="04020705040A02060702" pitchFamily="82" charset="0"/>
              </a:rPr>
              <a:t> </a:t>
            </a:r>
            <a:r>
              <a:rPr lang="en-US" sz="3700" dirty="0">
                <a:solidFill>
                  <a:srgbClr val="97B8FF"/>
                </a:solidFill>
                <a:latin typeface="Sora Medium" pitchFamily="34" charset="0"/>
                <a:cs typeface="Sora Medium" pitchFamily="34" charset="-120"/>
              </a:rPr>
              <a:t>AND</a:t>
            </a:r>
            <a:r>
              <a:rPr lang="en-US" sz="5400" b="1" dirty="0">
                <a:solidFill>
                  <a:schemeClr val="accent2"/>
                </a:solidFill>
                <a:latin typeface="Algerian" panose="04020705040A02060702" pitchFamily="82" charset="0"/>
              </a:rPr>
              <a:t> </a:t>
            </a:r>
            <a:r>
              <a:rPr lang="en-US" sz="3700" dirty="0">
                <a:solidFill>
                  <a:srgbClr val="97B8FF"/>
                </a:solidFill>
                <a:latin typeface="Sora Medium" pitchFamily="34" charset="0"/>
                <a:cs typeface="Sora Medium" pitchFamily="34" charset="-120"/>
              </a:rPr>
              <a:t>CHAT</a:t>
            </a:r>
            <a:r>
              <a:rPr lang="en-US" sz="5400" b="1" dirty="0">
                <a:solidFill>
                  <a:schemeClr val="accent2"/>
                </a:solidFill>
                <a:latin typeface="Algerian" panose="04020705040A02060702" pitchFamily="82" charset="0"/>
              </a:rPr>
              <a:t> </a:t>
            </a:r>
            <a:r>
              <a:rPr lang="en-US" sz="3700" dirty="0">
                <a:solidFill>
                  <a:srgbClr val="97B8FF"/>
                </a:solidFill>
                <a:latin typeface="Sora Medium" pitchFamily="34" charset="0"/>
                <a:cs typeface="Sora Medium" pitchFamily="34" charset="-120"/>
              </a:rPr>
              <a:t>PROGRESS</a:t>
            </a:r>
            <a:br>
              <a:rPr lang="en-IN" sz="5400" b="1" dirty="0">
                <a:solidFill>
                  <a:schemeClr val="accent2"/>
                </a:solidFill>
                <a:latin typeface="Algerian" panose="04020705040A02060702" pitchFamily="82" charset="0"/>
              </a:rPr>
            </a:br>
            <a:endParaRPr lang="en-US" sz="5400" dirty="0"/>
          </a:p>
        </p:txBody>
      </p:sp>
      <p:sp>
        <p:nvSpPr>
          <p:cNvPr id="5" name="TextBox 4">
            <a:extLst>
              <a:ext uri="{FF2B5EF4-FFF2-40B4-BE49-F238E27FC236}">
                <a16:creationId xmlns:a16="http://schemas.microsoft.com/office/drawing/2014/main" id="{DB5EEEC7-F11A-E24D-0D0B-B175B134F9DB}"/>
              </a:ext>
            </a:extLst>
          </p:cNvPr>
          <p:cNvSpPr txBox="1"/>
          <p:nvPr/>
        </p:nvSpPr>
        <p:spPr>
          <a:xfrm>
            <a:off x="319314" y="1811662"/>
            <a:ext cx="7315200" cy="1290866"/>
          </a:xfrm>
          <a:prstGeom prst="rect">
            <a:avLst/>
          </a:prstGeom>
          <a:noFill/>
          <a:ln/>
        </p:spPr>
        <p:txBody>
          <a:bodyPr wrap="square" lIns="0" tIns="0" rIns="0" bIns="0" rtlCol="0" anchor="t"/>
          <a:lstStyle>
            <a:defPPr>
              <a:defRPr lang="en-US"/>
            </a:defPPr>
            <a:lvl1pPr marL="342900" indent="-342900">
              <a:lnSpc>
                <a:spcPts val="2350"/>
              </a:lnSpc>
              <a:buSzPct val="100000"/>
              <a:buChar char="•"/>
              <a:defRPr sz="1450">
                <a:solidFill>
                  <a:srgbClr val="E0D6DE"/>
                </a:solidFill>
                <a:latin typeface="Noto Sans TC" pitchFamily="34" charset="0"/>
                <a:ea typeface="Noto Sans TC" pitchFamily="34" charset="-122"/>
                <a:cs typeface="Noto Sans TC" pitchFamily="34" charset="-120"/>
              </a:defRPr>
            </a:lvl1pPr>
          </a:lstStyle>
          <a:p>
            <a:r>
              <a:rPr lang="en-US" dirty="0"/>
              <a:t>Call Progress:</a:t>
            </a:r>
          </a:p>
          <a:p>
            <a:r>
              <a:rPr lang="en-US" dirty="0"/>
              <a:t>Success Rate: 41% - Less than half of calls are completed successfully</a:t>
            </a:r>
          </a:p>
          <a:p>
            <a:r>
              <a:rPr lang="en-US" dirty="0"/>
              <a:t>Critical Issue: 35% combined failure rate (15% failed + 20% no-answer) indicates serious operational challenges requiring immediate intervention</a:t>
            </a:r>
          </a:p>
        </p:txBody>
      </p:sp>
      <p:graphicFrame>
        <p:nvGraphicFramePr>
          <p:cNvPr id="8" name="Chart 7">
            <a:extLst>
              <a:ext uri="{FF2B5EF4-FFF2-40B4-BE49-F238E27FC236}">
                <a16:creationId xmlns:a16="http://schemas.microsoft.com/office/drawing/2014/main" id="{BC195C41-C7D7-4606-8393-B74BEBBFA2BB}"/>
              </a:ext>
            </a:extLst>
          </p:cNvPr>
          <p:cNvGraphicFramePr>
            <a:graphicFrameLocks/>
          </p:cNvGraphicFramePr>
          <p:nvPr>
            <p:extLst>
              <p:ext uri="{D42A27DB-BD31-4B8C-83A1-F6EECF244321}">
                <p14:modId xmlns:p14="http://schemas.microsoft.com/office/powerpoint/2010/main" val="914492812"/>
              </p:ext>
            </p:extLst>
          </p:nvPr>
        </p:nvGraphicFramePr>
        <p:xfrm>
          <a:off x="9289144" y="645422"/>
          <a:ext cx="4484914" cy="3469378"/>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B0161976-F435-5DF9-9B9C-7F251158ADCB}"/>
              </a:ext>
            </a:extLst>
          </p:cNvPr>
          <p:cNvSpPr txBox="1"/>
          <p:nvPr/>
        </p:nvSpPr>
        <p:spPr>
          <a:xfrm>
            <a:off x="319314" y="4930419"/>
            <a:ext cx="7315200" cy="1290866"/>
          </a:xfrm>
          <a:prstGeom prst="rect">
            <a:avLst/>
          </a:prstGeom>
          <a:noFill/>
          <a:ln/>
        </p:spPr>
        <p:txBody>
          <a:bodyPr wrap="square" lIns="0" tIns="0" rIns="0" bIns="0" rtlCol="0" anchor="t"/>
          <a:lstStyle>
            <a:defPPr>
              <a:defRPr lang="en-US"/>
            </a:defPPr>
            <a:lvl1pPr marL="342900" indent="-342900">
              <a:lnSpc>
                <a:spcPts val="2350"/>
              </a:lnSpc>
              <a:buSzPct val="100000"/>
              <a:buChar char="•"/>
              <a:defRPr sz="1450">
                <a:solidFill>
                  <a:srgbClr val="E0D6DE"/>
                </a:solidFill>
                <a:latin typeface="Noto Sans TC" pitchFamily="34" charset="0"/>
                <a:ea typeface="Noto Sans TC" pitchFamily="34" charset="-122"/>
                <a:cs typeface="Noto Sans TC" pitchFamily="34" charset="-120"/>
              </a:defRPr>
            </a:lvl1pPr>
          </a:lstStyle>
          <a:p>
            <a:r>
              <a:rPr lang="en-US" dirty="0"/>
              <a:t>Chat Progress:</a:t>
            </a:r>
          </a:p>
          <a:p>
            <a:r>
              <a:rPr lang="en-US" dirty="0"/>
              <a:t>Success Rate: 34% - Lower completion rate compared to calls</a:t>
            </a:r>
          </a:p>
          <a:p>
            <a:r>
              <a:rPr lang="en-US" dirty="0"/>
              <a:t>Major Concern: 66% failure rate (37% failed + 29% pending) suggests system breakdown and urgent need for chat infrastructure improvement</a:t>
            </a:r>
          </a:p>
        </p:txBody>
      </p:sp>
      <p:graphicFrame>
        <p:nvGraphicFramePr>
          <p:cNvPr id="11" name="Chart 10">
            <a:extLst>
              <a:ext uri="{FF2B5EF4-FFF2-40B4-BE49-F238E27FC236}">
                <a16:creationId xmlns:a16="http://schemas.microsoft.com/office/drawing/2014/main" id="{66418E82-01DE-488F-8D8A-ACAE80ABADCB}"/>
              </a:ext>
            </a:extLst>
          </p:cNvPr>
          <p:cNvGraphicFramePr>
            <a:graphicFrameLocks/>
          </p:cNvGraphicFramePr>
          <p:nvPr>
            <p:extLst>
              <p:ext uri="{D42A27DB-BD31-4B8C-83A1-F6EECF244321}">
                <p14:modId xmlns:p14="http://schemas.microsoft.com/office/powerpoint/2010/main" val="4290911264"/>
              </p:ext>
            </p:extLst>
          </p:nvPr>
        </p:nvGraphicFramePr>
        <p:xfrm>
          <a:off x="9289144" y="4486596"/>
          <a:ext cx="4484914" cy="346937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54798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498969CA-EE5E-4CBA-9F43-A92D86229C39}"/>
              </a:ext>
            </a:extLst>
          </p:cNvPr>
          <p:cNvGraphicFramePr>
            <a:graphicFrameLocks/>
          </p:cNvGraphicFramePr>
          <p:nvPr>
            <p:extLst>
              <p:ext uri="{D42A27DB-BD31-4B8C-83A1-F6EECF244321}">
                <p14:modId xmlns:p14="http://schemas.microsoft.com/office/powerpoint/2010/main" val="1530373987"/>
              </p:ext>
            </p:extLst>
          </p:nvPr>
        </p:nvGraphicFramePr>
        <p:xfrm>
          <a:off x="8178800" y="1242227"/>
          <a:ext cx="6028267" cy="6547105"/>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5AD04314-E911-BD9F-2816-A618AFE28F81}"/>
              </a:ext>
            </a:extLst>
          </p:cNvPr>
          <p:cNvSpPr txBox="1"/>
          <p:nvPr/>
        </p:nvSpPr>
        <p:spPr>
          <a:xfrm>
            <a:off x="304799" y="440268"/>
            <a:ext cx="8551333" cy="743466"/>
          </a:xfrm>
          <a:prstGeom prst="rect">
            <a:avLst/>
          </a:prstGeom>
          <a:noFill/>
          <a:ln/>
        </p:spPr>
        <p:txBody>
          <a:bodyPr wrap="none" lIns="0" tIns="0" rIns="0" bIns="0" rtlCol="0" anchor="t"/>
          <a:lstStyle>
            <a:defPPr>
              <a:defRPr lang="en-US"/>
            </a:defPPr>
            <a:lvl1pPr indent="0">
              <a:lnSpc>
                <a:spcPts val="4600"/>
              </a:lnSpc>
              <a:buNone/>
              <a:defRPr sz="3700">
                <a:solidFill>
                  <a:srgbClr val="97B8FF"/>
                </a:solidFill>
                <a:latin typeface="Sora Medium" pitchFamily="34" charset="0"/>
                <a:ea typeface="Sora Medium" pitchFamily="34" charset="-122"/>
                <a:cs typeface="Sora Medium" pitchFamily="34" charset="-120"/>
              </a:defRPr>
            </a:lvl1pPr>
          </a:lstStyle>
          <a:p>
            <a:r>
              <a:rPr lang="en-US" dirty="0"/>
              <a:t>RATING-WISE GURU DISTRIBUTION</a:t>
            </a:r>
          </a:p>
        </p:txBody>
      </p:sp>
      <p:sp>
        <p:nvSpPr>
          <p:cNvPr id="6" name="TextBox 5">
            <a:extLst>
              <a:ext uri="{FF2B5EF4-FFF2-40B4-BE49-F238E27FC236}">
                <a16:creationId xmlns:a16="http://schemas.microsoft.com/office/drawing/2014/main" id="{F611CB06-1A86-886B-1917-02EEFF74FD5D}"/>
              </a:ext>
            </a:extLst>
          </p:cNvPr>
          <p:cNvSpPr txBox="1"/>
          <p:nvPr/>
        </p:nvSpPr>
        <p:spPr>
          <a:xfrm>
            <a:off x="186265" y="1519632"/>
            <a:ext cx="7586134" cy="7109893"/>
          </a:xfrm>
          <a:prstGeom prst="rect">
            <a:avLst/>
          </a:prstGeom>
          <a:noFill/>
          <a:ln/>
        </p:spPr>
        <p:txBody>
          <a:bodyPr wrap="square" lIns="0" tIns="0" rIns="0" bIns="0" rtlCol="0" anchor="t"/>
          <a:lstStyle>
            <a:defPPr>
              <a:defRPr lang="en-US"/>
            </a:defPPr>
            <a:lvl1pPr marL="342900" indent="-342900">
              <a:lnSpc>
                <a:spcPts val="2350"/>
              </a:lnSpc>
              <a:buSzPct val="100000"/>
              <a:buChar char="•"/>
              <a:defRPr sz="1450">
                <a:solidFill>
                  <a:srgbClr val="E0D6DE"/>
                </a:solidFill>
                <a:latin typeface="Noto Sans TC" pitchFamily="34" charset="0"/>
                <a:ea typeface="Noto Sans TC" pitchFamily="34" charset="-122"/>
                <a:cs typeface="Noto Sans TC" pitchFamily="34" charset="-120"/>
              </a:defRPr>
            </a:lvl1pPr>
          </a:lstStyle>
          <a:p>
            <a:r>
              <a:rPr lang="en-US" b="1" dirty="0">
                <a:solidFill>
                  <a:schemeClr val="bg2">
                    <a:lumMod val="75000"/>
                  </a:schemeClr>
                </a:solidFill>
              </a:rPr>
              <a:t>Alarming Quality Crisis: 65% Gurus Below Average (0-2 Stars) </a:t>
            </a:r>
          </a:p>
          <a:p>
            <a:pPr lvl="1"/>
            <a:r>
              <a:rPr lang="en-US" dirty="0">
                <a:solidFill>
                  <a:schemeClr val="bg2">
                    <a:lumMod val="75000"/>
                  </a:schemeClr>
                </a:solidFill>
              </a:rPr>
              <a:t>14,584 gurus with poor ratings creating negative customer experience</a:t>
            </a:r>
          </a:p>
          <a:p>
            <a:pPr lvl="1"/>
            <a:r>
              <a:rPr lang="en-US" dirty="0">
                <a:solidFill>
                  <a:schemeClr val="bg2">
                    <a:lumMod val="75000"/>
                  </a:schemeClr>
                </a:solidFill>
              </a:rPr>
              <a:t>Immediate intervention required to prevent platform reputation damage</a:t>
            </a:r>
          </a:p>
          <a:p>
            <a:pPr lvl="1"/>
            <a:endParaRPr lang="en-US" dirty="0">
              <a:solidFill>
                <a:schemeClr val="bg2">
                  <a:lumMod val="75000"/>
                </a:schemeClr>
              </a:solidFill>
            </a:endParaRPr>
          </a:p>
          <a:p>
            <a:r>
              <a:rPr lang="en-US" b="1" dirty="0">
                <a:solidFill>
                  <a:schemeClr val="bg2">
                    <a:lumMod val="75000"/>
                  </a:schemeClr>
                </a:solidFill>
              </a:rPr>
              <a:t>Massive Untapped Potential: 6,538 Mid-Range Gurus (29%) </a:t>
            </a:r>
          </a:p>
          <a:p>
            <a:pPr lvl="1"/>
            <a:r>
              <a:rPr lang="en-US" dirty="0">
                <a:solidFill>
                  <a:schemeClr val="bg2">
                    <a:lumMod val="75000"/>
                  </a:schemeClr>
                </a:solidFill>
              </a:rPr>
              <a:t>Rating 3-4 performers can be converted to excellence with proper training</a:t>
            </a:r>
          </a:p>
          <a:p>
            <a:pPr lvl="1"/>
            <a:r>
              <a:rPr lang="en-US" dirty="0">
                <a:solidFill>
                  <a:schemeClr val="bg2">
                    <a:lumMod val="75000"/>
                  </a:schemeClr>
                </a:solidFill>
              </a:rPr>
              <a:t>Strategic focus area for quick ROI improvement</a:t>
            </a:r>
          </a:p>
          <a:p>
            <a:pPr lvl="1"/>
            <a:endParaRPr lang="en-US" dirty="0">
              <a:solidFill>
                <a:schemeClr val="bg2">
                  <a:lumMod val="75000"/>
                </a:schemeClr>
              </a:solidFill>
            </a:endParaRPr>
          </a:p>
          <a:p>
            <a:r>
              <a:rPr lang="en-US" b="1" dirty="0">
                <a:solidFill>
                  <a:schemeClr val="bg2">
                    <a:lumMod val="75000"/>
                  </a:schemeClr>
                </a:solidFill>
              </a:rPr>
              <a:t>Elite Talent Shortage: Only 6% High Performers (5-8 Stars) </a:t>
            </a:r>
          </a:p>
          <a:p>
            <a:pPr lvl="1"/>
            <a:r>
              <a:rPr lang="en-US" dirty="0">
                <a:solidFill>
                  <a:schemeClr val="bg2">
                    <a:lumMod val="75000"/>
                  </a:schemeClr>
                </a:solidFill>
              </a:rPr>
              <a:t>Premium segment severely under-resourced with just 1,378 top-rated gurus</a:t>
            </a:r>
          </a:p>
          <a:p>
            <a:pPr lvl="1"/>
            <a:r>
              <a:rPr lang="en-US" dirty="0">
                <a:solidFill>
                  <a:schemeClr val="bg2">
                    <a:lumMod val="75000"/>
                  </a:schemeClr>
                </a:solidFill>
              </a:rPr>
              <a:t>Competitive disadvantage in attracting quality-seeking customers</a:t>
            </a:r>
          </a:p>
          <a:p>
            <a:pPr lvl="1"/>
            <a:endParaRPr lang="en-US" dirty="0">
              <a:solidFill>
                <a:schemeClr val="bg2">
                  <a:lumMod val="75000"/>
                </a:schemeClr>
              </a:solidFill>
            </a:endParaRPr>
          </a:p>
          <a:p>
            <a:r>
              <a:rPr lang="en-US" b="1" dirty="0">
                <a:solidFill>
                  <a:schemeClr val="bg2">
                    <a:lumMod val="75000"/>
                  </a:schemeClr>
                </a:solidFill>
              </a:rPr>
              <a:t>Revenue Impact: Low-Quality Dominance Threatens Business Growth </a:t>
            </a:r>
          </a:p>
          <a:p>
            <a:pPr lvl="1"/>
            <a:r>
              <a:rPr lang="en-US" dirty="0">
                <a:solidFill>
                  <a:schemeClr val="bg2">
                    <a:lumMod val="75000"/>
                  </a:schemeClr>
                </a:solidFill>
              </a:rPr>
              <a:t>Customer retention at risk due to poor service quality distribution</a:t>
            </a:r>
          </a:p>
          <a:p>
            <a:pPr lvl="1"/>
            <a:r>
              <a:rPr lang="en-US" dirty="0">
                <a:solidFill>
                  <a:schemeClr val="bg2">
                    <a:lumMod val="75000"/>
                  </a:schemeClr>
                </a:solidFill>
              </a:rPr>
              <a:t>Premium pricing strategy unsustainable with current guru quality mix</a:t>
            </a:r>
          </a:p>
          <a:p>
            <a:pPr lvl="1"/>
            <a:endParaRPr lang="en-US" dirty="0">
              <a:solidFill>
                <a:schemeClr val="bg2">
                  <a:lumMod val="75000"/>
                </a:schemeClr>
              </a:solidFill>
            </a:endParaRPr>
          </a:p>
          <a:p>
            <a:r>
              <a:rPr lang="en-US" b="1" dirty="0">
                <a:solidFill>
                  <a:schemeClr val="bg2">
                    <a:lumMod val="75000"/>
                  </a:schemeClr>
                </a:solidFill>
              </a:rPr>
              <a:t>Operational Urgency: 94% Gurus Need Quality Improvement </a:t>
            </a:r>
          </a:p>
          <a:p>
            <a:pPr lvl="1"/>
            <a:r>
              <a:rPr lang="en-US" dirty="0">
                <a:solidFill>
                  <a:schemeClr val="bg2">
                    <a:lumMod val="75000"/>
                  </a:schemeClr>
                </a:solidFill>
              </a:rPr>
              <a:t>Only 1,378 out of 22,500 gurus meet excellence standards</a:t>
            </a:r>
          </a:p>
          <a:p>
            <a:pPr lvl="1"/>
            <a:r>
              <a:rPr lang="en-US" dirty="0">
                <a:solidFill>
                  <a:schemeClr val="bg2">
                    <a:lumMod val="75000"/>
                  </a:schemeClr>
                </a:solidFill>
              </a:rPr>
              <a:t>Systematic quality enhancement program essential for business survival</a:t>
            </a:r>
          </a:p>
          <a:p>
            <a:pPr lvl="1"/>
            <a:endParaRPr lang="en-US" b="1" dirty="0">
              <a:solidFill>
                <a:schemeClr val="bg2">
                  <a:lumMod val="75000"/>
                </a:schemeClr>
              </a:solidFill>
            </a:endParaRPr>
          </a:p>
          <a:p>
            <a:r>
              <a:rPr lang="en-US" b="1" dirty="0">
                <a:solidFill>
                  <a:schemeClr val="bg2">
                    <a:lumMod val="75000"/>
                  </a:schemeClr>
                </a:solidFill>
              </a:rPr>
              <a:t>Market Positioning Crisis: Quality Distribution Below Industry Standards </a:t>
            </a:r>
          </a:p>
          <a:p>
            <a:pPr lvl="1"/>
            <a:r>
              <a:rPr lang="en-US" dirty="0">
                <a:solidFill>
                  <a:schemeClr val="bg2">
                    <a:lumMod val="75000"/>
                  </a:schemeClr>
                </a:solidFill>
              </a:rPr>
              <a:t>Current rating distribution indicates operational inefficiency</a:t>
            </a:r>
          </a:p>
          <a:p>
            <a:pPr lvl="1"/>
            <a:r>
              <a:rPr lang="en-US" dirty="0">
                <a:solidFill>
                  <a:schemeClr val="bg2">
                    <a:lumMod val="75000"/>
                  </a:schemeClr>
                </a:solidFill>
              </a:rPr>
              <a:t>Competitor advantage due to superior guru quality management</a:t>
            </a:r>
          </a:p>
        </p:txBody>
      </p:sp>
    </p:spTree>
    <p:extLst>
      <p:ext uri="{BB962C8B-B14F-4D97-AF65-F5344CB8AC3E}">
        <p14:creationId xmlns:p14="http://schemas.microsoft.com/office/powerpoint/2010/main" val="662490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4ABC7F-7DE6-DC1B-3DCA-BCFD6B88114B}"/>
              </a:ext>
            </a:extLst>
          </p:cNvPr>
          <p:cNvSpPr txBox="1"/>
          <p:nvPr/>
        </p:nvSpPr>
        <p:spPr>
          <a:xfrm>
            <a:off x="237067" y="441867"/>
            <a:ext cx="8551334" cy="658800"/>
          </a:xfrm>
          <a:prstGeom prst="rect">
            <a:avLst/>
          </a:prstGeom>
          <a:noFill/>
          <a:ln/>
        </p:spPr>
        <p:txBody>
          <a:bodyPr wrap="none" lIns="0" tIns="0" rIns="0" bIns="0" rtlCol="0" anchor="t"/>
          <a:lstStyle>
            <a:defPPr>
              <a:defRPr lang="en-US"/>
            </a:defPPr>
            <a:lvl1pPr indent="0">
              <a:lnSpc>
                <a:spcPts val="4600"/>
              </a:lnSpc>
              <a:buNone/>
              <a:defRPr sz="3700">
                <a:solidFill>
                  <a:srgbClr val="97B8FF"/>
                </a:solidFill>
                <a:latin typeface="Sora Medium" pitchFamily="34" charset="0"/>
                <a:ea typeface="Sora Medium" pitchFamily="34" charset="-122"/>
                <a:cs typeface="Sora Medium" pitchFamily="34" charset="-120"/>
              </a:defRPr>
            </a:lvl1pPr>
          </a:lstStyle>
          <a:p>
            <a:r>
              <a:rPr lang="en-US" dirty="0"/>
              <a:t>REVENUE BY CONSULTATION TYPE</a:t>
            </a:r>
          </a:p>
        </p:txBody>
      </p:sp>
      <p:sp>
        <p:nvSpPr>
          <p:cNvPr id="12" name="Rectangle 5">
            <a:extLst>
              <a:ext uri="{FF2B5EF4-FFF2-40B4-BE49-F238E27FC236}">
                <a16:creationId xmlns:a16="http://schemas.microsoft.com/office/drawing/2014/main" id="{C40A21C0-EE5C-639D-8449-6BE6322FB57F}"/>
              </a:ext>
            </a:extLst>
          </p:cNvPr>
          <p:cNvSpPr>
            <a:spLocks noChangeArrowheads="1"/>
          </p:cNvSpPr>
          <p:nvPr/>
        </p:nvSpPr>
        <p:spPr bwMode="auto">
          <a:xfrm>
            <a:off x="237067" y="1100666"/>
            <a:ext cx="7388561" cy="7128933"/>
          </a:xfrm>
          <a:prstGeom prst="rect">
            <a:avLst/>
          </a:prstGeom>
          <a:noFill/>
          <a:ln/>
        </p:spPr>
        <p:txBody>
          <a:bodyPr wrap="square" lIns="0" tIns="0" rIns="0" bIns="0" rtlCol="0" anchor="t"/>
          <a:lstStyle/>
          <a:p>
            <a:pPr>
              <a:lnSpc>
                <a:spcPts val="2350"/>
              </a:lnSpc>
              <a:buSzPct val="100000"/>
            </a:pPr>
            <a:r>
              <a:rPr lang="en-US" altLang="en-US" sz="1450" b="1" dirty="0">
                <a:solidFill>
                  <a:schemeClr val="bg2">
                    <a:lumMod val="75000"/>
                  </a:schemeClr>
                </a:solidFill>
                <a:latin typeface="Noto Sans TC" pitchFamily="34" charset="0"/>
                <a:ea typeface="Noto Sans TC" pitchFamily="34" charset="-122"/>
                <a:cs typeface="Noto Sans TC" pitchFamily="34" charset="-120"/>
              </a:rPr>
              <a:t>Call Dominance: ₹1,77,892 (79% of Total Revenue)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Calls generate maximum revenue - core business driver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4x higher revenue than chat consultations </a:t>
            </a:r>
          </a:p>
          <a:p>
            <a:pPr marL="342900" indent="-342900">
              <a:lnSpc>
                <a:spcPts val="2350"/>
              </a:lnSpc>
              <a:buSzPct val="100000"/>
              <a:buChar char="•"/>
            </a:pPr>
            <a:endParaRPr lang="en-US" altLang="en-US" sz="1450" dirty="0">
              <a:solidFill>
                <a:schemeClr val="bg2">
                  <a:lumMod val="75000"/>
                </a:schemeClr>
              </a:solidFill>
              <a:latin typeface="Noto Sans TC" pitchFamily="34" charset="0"/>
              <a:ea typeface="Noto Sans TC" pitchFamily="34" charset="-122"/>
              <a:cs typeface="Noto Sans TC" pitchFamily="34" charset="-120"/>
            </a:endParaRPr>
          </a:p>
          <a:p>
            <a:pPr>
              <a:lnSpc>
                <a:spcPts val="2350"/>
              </a:lnSpc>
              <a:buSzPct val="100000"/>
            </a:pPr>
            <a:r>
              <a:rPr lang="en-US" altLang="en-US" sz="1450" b="1" dirty="0">
                <a:solidFill>
                  <a:schemeClr val="bg2">
                    <a:lumMod val="75000"/>
                  </a:schemeClr>
                </a:solidFill>
                <a:latin typeface="Noto Sans TC" pitchFamily="34" charset="0"/>
                <a:ea typeface="Noto Sans TC" pitchFamily="34" charset="-122"/>
                <a:cs typeface="Noto Sans TC" pitchFamily="34" charset="-120"/>
              </a:rPr>
              <a:t>Chat Revenue Potential: ₹45,495 (20% Share)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Strong secondary revenue stream with growth opportunity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Digital channel showing significant monetary contribution </a:t>
            </a:r>
          </a:p>
          <a:p>
            <a:pPr marL="342900" indent="-342900">
              <a:lnSpc>
                <a:spcPts val="2350"/>
              </a:lnSpc>
              <a:buSzPct val="100000"/>
              <a:buChar char="•"/>
            </a:pPr>
            <a:endParaRPr lang="en-US" altLang="en-US" sz="1450" dirty="0">
              <a:solidFill>
                <a:schemeClr val="bg2">
                  <a:lumMod val="75000"/>
                </a:schemeClr>
              </a:solidFill>
              <a:latin typeface="Noto Sans TC" pitchFamily="34" charset="0"/>
              <a:ea typeface="Noto Sans TC" pitchFamily="34" charset="-122"/>
              <a:cs typeface="Noto Sans TC" pitchFamily="34" charset="-120"/>
            </a:endParaRPr>
          </a:p>
          <a:p>
            <a:pPr>
              <a:lnSpc>
                <a:spcPts val="2350"/>
              </a:lnSpc>
              <a:buSzPct val="100000"/>
            </a:pPr>
            <a:r>
              <a:rPr lang="en-US" altLang="en-US" sz="1450" b="1" dirty="0">
                <a:solidFill>
                  <a:schemeClr val="bg2">
                    <a:lumMod val="75000"/>
                  </a:schemeClr>
                </a:solidFill>
                <a:latin typeface="Noto Sans TC" pitchFamily="34" charset="0"/>
                <a:ea typeface="Noto Sans TC" pitchFamily="34" charset="-122"/>
                <a:cs typeface="Noto Sans TC" pitchFamily="34" charset="-120"/>
              </a:rPr>
              <a:t>Complementary Services Underperforming: ₹51 Combined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Public live calls, compensatory, and other services contribute minimal revenue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Untapped potential in specialized consultation formats </a:t>
            </a:r>
          </a:p>
          <a:p>
            <a:pPr marL="342900" indent="-342900">
              <a:lnSpc>
                <a:spcPts val="2350"/>
              </a:lnSpc>
              <a:buSzPct val="100000"/>
              <a:buChar char="•"/>
            </a:pPr>
            <a:endParaRPr lang="en-US" altLang="en-US" sz="1450" dirty="0">
              <a:solidFill>
                <a:schemeClr val="bg2">
                  <a:lumMod val="75000"/>
                </a:schemeClr>
              </a:solidFill>
              <a:latin typeface="Noto Sans TC" pitchFamily="34" charset="0"/>
              <a:ea typeface="Noto Sans TC" pitchFamily="34" charset="-122"/>
              <a:cs typeface="Noto Sans TC" pitchFamily="34" charset="-120"/>
            </a:endParaRPr>
          </a:p>
          <a:p>
            <a:pPr>
              <a:lnSpc>
                <a:spcPts val="2350"/>
              </a:lnSpc>
              <a:buSzPct val="100000"/>
            </a:pPr>
            <a:r>
              <a:rPr lang="en-US" altLang="en-US" sz="1450" b="1" dirty="0">
                <a:solidFill>
                  <a:schemeClr val="bg2">
                    <a:lumMod val="75000"/>
                  </a:schemeClr>
                </a:solidFill>
                <a:latin typeface="Noto Sans TC" pitchFamily="34" charset="0"/>
                <a:ea typeface="Noto Sans TC" pitchFamily="34" charset="-122"/>
                <a:cs typeface="Noto Sans TC" pitchFamily="34" charset="-120"/>
              </a:rPr>
              <a:t>Revenue Concentration Risk: 99% Dependency on Call + Chat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Over-reliance on two channels creates business vulnerability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Diversification needed to reduce revenue concentration risk </a:t>
            </a:r>
          </a:p>
          <a:p>
            <a:pPr marL="342900" indent="-342900">
              <a:lnSpc>
                <a:spcPts val="2350"/>
              </a:lnSpc>
              <a:buSzPct val="100000"/>
              <a:buChar char="•"/>
            </a:pPr>
            <a:endParaRPr lang="en-US" altLang="en-US" sz="1450" dirty="0">
              <a:solidFill>
                <a:schemeClr val="bg2">
                  <a:lumMod val="75000"/>
                </a:schemeClr>
              </a:solidFill>
              <a:latin typeface="Noto Sans TC" pitchFamily="34" charset="0"/>
              <a:ea typeface="Noto Sans TC" pitchFamily="34" charset="-122"/>
              <a:cs typeface="Noto Sans TC" pitchFamily="34" charset="-120"/>
            </a:endParaRPr>
          </a:p>
          <a:p>
            <a:pPr>
              <a:lnSpc>
                <a:spcPts val="2350"/>
              </a:lnSpc>
              <a:buSzPct val="100000"/>
            </a:pPr>
            <a:r>
              <a:rPr lang="en-US" altLang="en-US" sz="1450" b="1" dirty="0">
                <a:solidFill>
                  <a:schemeClr val="bg2">
                    <a:lumMod val="75000"/>
                  </a:schemeClr>
                </a:solidFill>
                <a:latin typeface="Noto Sans TC" pitchFamily="34" charset="0"/>
                <a:ea typeface="Noto Sans TC" pitchFamily="34" charset="-122"/>
                <a:cs typeface="Noto Sans TC" pitchFamily="34" charset="-120"/>
              </a:rPr>
              <a:t>Digital Transformation Opportunity: Chat Scaling Potential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Chat already contributing ₹45K+ revenue demonstrates customer acceptance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Strategic focus on chat optimization could unlock significant revenue growth </a:t>
            </a:r>
          </a:p>
          <a:p>
            <a:pPr marL="342900" indent="-342900">
              <a:lnSpc>
                <a:spcPts val="2350"/>
              </a:lnSpc>
              <a:buSzPct val="100000"/>
              <a:buChar char="•"/>
            </a:pPr>
            <a:endParaRPr lang="en-US" altLang="en-US" sz="1450" dirty="0">
              <a:solidFill>
                <a:schemeClr val="bg2">
                  <a:lumMod val="75000"/>
                </a:schemeClr>
              </a:solidFill>
              <a:latin typeface="Noto Sans TC" pitchFamily="34" charset="0"/>
              <a:ea typeface="Noto Sans TC" pitchFamily="34" charset="-122"/>
              <a:cs typeface="Noto Sans TC" pitchFamily="34" charset="-120"/>
            </a:endParaRPr>
          </a:p>
          <a:p>
            <a:pPr>
              <a:lnSpc>
                <a:spcPts val="2350"/>
              </a:lnSpc>
              <a:buSzPct val="100000"/>
            </a:pPr>
            <a:r>
              <a:rPr lang="en-US" altLang="en-US" sz="1450" b="1" dirty="0">
                <a:solidFill>
                  <a:schemeClr val="bg2">
                    <a:lumMod val="75000"/>
                  </a:schemeClr>
                </a:solidFill>
                <a:latin typeface="Noto Sans TC" pitchFamily="34" charset="0"/>
                <a:ea typeface="Noto Sans TC" pitchFamily="34" charset="-122"/>
                <a:cs typeface="Noto Sans TC" pitchFamily="34" charset="-120"/>
              </a:rPr>
              <a:t>Service Mix Optimization Required: Underutilized Channel Revenue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Public live calls and compensatory services showing poor monetization </a:t>
            </a:r>
          </a:p>
          <a:p>
            <a:pPr marL="342900" indent="-342900">
              <a:lnSpc>
                <a:spcPts val="2350"/>
              </a:lnSpc>
              <a:buSzPct val="100000"/>
              <a:buChar char="•"/>
            </a:pPr>
            <a:r>
              <a:rPr lang="en-US" altLang="en-US" sz="1450" dirty="0">
                <a:solidFill>
                  <a:schemeClr val="bg2">
                    <a:lumMod val="75000"/>
                  </a:schemeClr>
                </a:solidFill>
                <a:latin typeface="Noto Sans TC" pitchFamily="34" charset="0"/>
                <a:ea typeface="Noto Sans TC" pitchFamily="34" charset="-122"/>
                <a:cs typeface="Noto Sans TC" pitchFamily="34" charset="-120"/>
              </a:rPr>
              <a:t>Product development needed to enhance low-performing revenue streams</a:t>
            </a:r>
          </a:p>
          <a:p>
            <a:pPr marL="342900" indent="-342900">
              <a:lnSpc>
                <a:spcPts val="2350"/>
              </a:lnSpc>
              <a:buSzPct val="100000"/>
              <a:buChar char="•"/>
            </a:pPr>
            <a:endParaRPr lang="en-US" altLang="en-US" sz="1450" dirty="0">
              <a:solidFill>
                <a:schemeClr val="bg2">
                  <a:lumMod val="75000"/>
                </a:schemeClr>
              </a:solidFill>
              <a:latin typeface="Noto Sans TC" pitchFamily="34" charset="0"/>
              <a:ea typeface="Noto Sans TC" pitchFamily="34" charset="-122"/>
              <a:cs typeface="Noto Sans TC" pitchFamily="34" charset="-120"/>
            </a:endParaRPr>
          </a:p>
        </p:txBody>
      </p:sp>
      <p:graphicFrame>
        <p:nvGraphicFramePr>
          <p:cNvPr id="13" name="Chart 12">
            <a:extLst>
              <a:ext uri="{FF2B5EF4-FFF2-40B4-BE49-F238E27FC236}">
                <a16:creationId xmlns:a16="http://schemas.microsoft.com/office/drawing/2014/main" id="{927CEDE6-A2DC-458D-83A9-F14048378ACB}"/>
              </a:ext>
            </a:extLst>
          </p:cNvPr>
          <p:cNvGraphicFramePr>
            <a:graphicFrameLocks/>
          </p:cNvGraphicFramePr>
          <p:nvPr>
            <p:extLst>
              <p:ext uri="{D42A27DB-BD31-4B8C-83A1-F6EECF244321}">
                <p14:modId xmlns:p14="http://schemas.microsoft.com/office/powerpoint/2010/main" val="1543342422"/>
              </p:ext>
            </p:extLst>
          </p:nvPr>
        </p:nvGraphicFramePr>
        <p:xfrm>
          <a:off x="8098972" y="1371600"/>
          <a:ext cx="6294362" cy="57340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93413957"/>
      </p:ext>
    </p:extLst>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195</TotalTime>
  <Words>2312</Words>
  <Application>Microsoft Office PowerPoint</Application>
  <PresentationFormat>Custom</PresentationFormat>
  <Paragraphs>302</Paragraphs>
  <Slides>18</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Noto Sans TC</vt:lpstr>
      <vt:lpstr>Lato Black</vt:lpstr>
      <vt:lpstr>Calibri Light</vt:lpstr>
      <vt:lpstr>Sora Medium</vt:lpstr>
      <vt:lpstr>Calibri</vt:lpstr>
      <vt:lpstr>Sora Light</vt:lpstr>
      <vt:lpstr>Algerian</vt:lpstr>
      <vt:lpstr>Arial</vt:lpstr>
      <vt:lpstr>Office 2013 - 2022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admin</dc:creator>
  <cp:lastModifiedBy>Parakh Sheth</cp:lastModifiedBy>
  <cp:revision>7</cp:revision>
  <dcterms:created xsi:type="dcterms:W3CDTF">2025-08-25T19:13:11Z</dcterms:created>
  <dcterms:modified xsi:type="dcterms:W3CDTF">2025-08-28T13:03:42Z</dcterms:modified>
</cp:coreProperties>
</file>